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Kacper Knaź"/>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01T11:45:50.428">
    <p:pos x="1680" y="43"/>
    <p:text>Zeby nie bylo pobawie sie troche w sprzedawce jak bede prezentowal. Wiadomo, ze pewnie sa jakies minusy ale ogolnie chce przedstawic mozliwosci tej bazki</p:text>
  </p:cm>
  <p:cm authorId="0" idx="2" dt="2022-06-02T09:39:03.407">
    <p:pos x="1680" y="143"/>
    <p:text>Jakby cos wiekszosc rzeczy jest brane z dokumentacji tylko po prostu powywalalem niepotrzebne + ulozylem to chronologicznie</p:text>
  </p:cm>
  <p:cm authorId="0" idx="3" dt="2022-06-01T16:05:16.401">
    <p:pos x="1680" y="143"/>
    <p:text>Jak bedzie duzo tekstu na slajdzie to sie nie martwcie - bede w skrocie opowiadal co tam jest napisane</p:text>
  </p:cm>
  <p:cm authorId="0" idx="4" dt="2022-06-02T09:39:03.407">
    <p:pos x="1680" y="143"/>
    <p:text>Jakby cos mam prosbe aby nie zadawac pytan a je zapisywac (ponumeruj strony chyba, ze dotycza slajdu aktualnego czy poprzednich</p:text>
  </p:cm>
  <p:cm authorId="0" idx="5" dt="2022-06-01T11:54:29.560">
    <p:pos x="1680" y="243"/>
    <p:text>Nie bede wchodzil w szczegoly poniewaz tutaj tez mozna by bylo sie doktoryzowac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6-01T13:15:53.394">
    <p:pos x="196" y="280"/>
    <p:text>https://www.arangodb.com/community-server/multi-model/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6-01T13:15:30.827">
    <p:pos x="196" y="280"/>
    <p:text>https://www.arangodb.com/full-text-search-engine/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6-01T13:15:59.649">
    <p:pos x="196" y="280"/>
    <p:text>https://www.arangodb.com/community-server/multi-model/</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6-02T09:39:47.502">
    <p:pos x="196" y="2429"/>
    <p:text>Wstaw mem z smigolem i pierscieniem</p:text>
  </p:cm>
  <p:cm authorId="0" idx="10" dt="2022-06-02T12:24:18.037">
    <p:pos x="196" y="1836"/>
    <p:text>Bede się rozkręcał od najprostrzych zapytan do skomplikowanych</p:text>
  </p:cm>
  <p:cm authorId="0" idx="11" dt="2022-06-02T12:24:18.037">
    <p:pos x="196" y="1836"/>
    <p:text>Ten jezyk naprawde wiele potrafi</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6-03T14:25:58.759">
    <p:pos x="1882" y="622"/>
    <p:text>1. Pokaz kod
1.1 data (readme &gt; link &gt; schemas)
1.2 deploy, Makefile
2. odpal api
3. wycieczka po api
4. pokaz logi (czasy zapytan)
5 pokaz backend (queries)
6. pokaz ArangoDB WebUI
6.1 pokaz jakis graph
6.2 pokaz fuzzy search (saved queries)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6-03T12:47:39.309">
    <p:pos x="196" y="1354"/>
    <p:text>Tak naprawde to dzieki tej bazie prawie nie trzeba miec backend'u (a przynajmniej wiekszosci logiki)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ce3d840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ce3d840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ce3d840c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ce3d840c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ce3d840c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ce3d840c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ce3d840cb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ce3d840c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ce3d840c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ce3d840c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ce3d840c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ce3d840c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ce3d840c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ce3d840c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ce3d840c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ce3d840c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ce3d840c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ce3d840c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ce3d840c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ce3d840c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ce3d840c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ce3d840c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ce3d840c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ce3d840c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ce3d840c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ce3d840c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ce3d840c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ce3d840c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ce3d840c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ce3d840c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ce3d840c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ce3d840c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ce3d840c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ce3d840c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ce3d840c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ce3d840c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ce3d840c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ce3d840c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ce3d840c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ce3d840c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ce3d840c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ce3d840c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ce3d840c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ce3d840c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ce3d840c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ce3d840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ce3d840cb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ce3d840c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ce3d840c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ce3d840c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ce3d840cb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ce3d840cb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ce3d840cb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ce3d840cb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ce3d840cb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ce3d840cb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ce3d840cb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ce3d840cb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ce3d840cb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ce3d840cb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ce3d840c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ce3d840c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ce3d840c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ce3d840c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ce3d840cb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ce3d840cb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ce3d840c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ce3d840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ce3d840c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ce3d840cb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ce3d840cb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ce3d840cb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ce3d840cb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ce3d840cb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ce3d840c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ce3d840c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ce3d840c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ce3d840c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ce3d840c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ce3d840c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ce3d840c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ce3d840c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ce3d840c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ce3d840c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ce3d840c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ce3d840c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ce3d840c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ce3d840c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ce3d840c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ce3d840c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ce3d840c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ce3d840c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ce3d840c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ce3d840c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ce3d840c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ce3d840c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ce3d840cb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ce3d840c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ce3d840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ce3d840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ce3d840c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ce3d840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ce3d840c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ce3d840c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ce3d840c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ce3d840c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arangodb.com/docs/stable/data-modeling-documents-schema-validation.html"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arangodb.com/graph-database/"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arangodb.com/graph-database/" TargetMode="External"/><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arangodb.com/graph-database/"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arangodb.com/graph-database/" TargetMode="Externa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arangodb.com/machine-learning/" TargetMode="External"/><Relationship Id="rId4" Type="http://schemas.openxmlformats.org/officeDocument/2006/relationships/image" Target="../media/image37.jpg"/><Relationship Id="rId5"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omments" Target="../comments/comment5.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omments" Target="../comments/comment6.xml"/><Relationship Id="rId4" Type="http://schemas.openxmlformats.org/officeDocument/2006/relationships/image" Target="../media/image4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arangodb.com/solutions/comparisons/arangodb-vs-mongodb/" TargetMode="External"/><Relationship Id="rId4" Type="http://schemas.openxmlformats.org/officeDocument/2006/relationships/image" Target="../media/image5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arangodb.com/solutions/comparisons/arangodb-vs-neo4j/" TargetMode="External"/><Relationship Id="rId4" Type="http://schemas.openxmlformats.org/officeDocument/2006/relationships/hyperlink" Target="https://www.arangodb.com/solutions/comparisons/arangodb-vs-neo4j/" TargetMode="External"/><Relationship Id="rId5" Type="http://schemas.openxmlformats.org/officeDocument/2006/relationships/image" Target="../media/image5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arangodb.com/solutions/comparisons/arangodb-vs-cassandra/" TargetMode="External"/><Relationship Id="rId4" Type="http://schemas.openxmlformats.org/officeDocument/2006/relationships/hyperlink" Target="https://www.arangodb.com/solutions/comparisons/arangodb-vs-cassandra/" TargetMode="External"/><Relationship Id="rId5" Type="http://schemas.openxmlformats.org/officeDocument/2006/relationships/hyperlink" Target="https://www.arangodb.com/solutions/comparisons/arangodb-vs-cassandra/" TargetMode="External"/><Relationship Id="rId6" Type="http://schemas.openxmlformats.org/officeDocument/2006/relationships/hyperlink" Target="https://www.arangodb.com/solutions/comparisons/arangodb-vs-cassandra/" TargetMode="External"/><Relationship Id="rId7"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www.arangodb.com/community-server/native-multi-model-database-advantag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cloud.arangodb.com/home" TargetMode="Externa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arangodb.com/docs/stable/" TargetMode="External"/><Relationship Id="rId4" Type="http://schemas.openxmlformats.org/officeDocument/2006/relationships/hyperlink" Target="https://www.arangodb.com/community-server/sql-aql-comparison/" TargetMode="External"/><Relationship Id="rId5" Type="http://schemas.openxmlformats.org/officeDocument/2006/relationships/hyperlink" Target="https://www.arangodb.com/docs/stable/drivers/" TargetMode="External"/><Relationship Id="rId6" Type="http://schemas.openxmlformats.org/officeDocument/2006/relationships/hyperlink" Target="https://github.com/ArangoDB-Community/python-arango" TargetMode="External"/><Relationship Id="rId7" Type="http://schemas.openxmlformats.org/officeDocument/2006/relationships/hyperlink" Target="https://www.arangodb.com/2018/03/arangodb-operator-kubernetes-stateful-cluster-deployment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omments" Target="../comments/comment7.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31475" y="38796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M</a:t>
            </a:r>
            <a:r>
              <a:rPr lang="en-GB"/>
              <a:t>ulti-model database</a:t>
            </a:r>
            <a:endParaRPr/>
          </a:p>
        </p:txBody>
      </p:sp>
      <p:pic>
        <p:nvPicPr>
          <p:cNvPr id="55" name="Google Shape;55;p13"/>
          <p:cNvPicPr preferRelativeResize="0"/>
          <p:nvPr/>
        </p:nvPicPr>
        <p:blipFill>
          <a:blip r:embed="rId4">
            <a:alphaModFix/>
          </a:blip>
          <a:stretch>
            <a:fillRect/>
          </a:stretch>
        </p:blipFill>
        <p:spPr>
          <a:xfrm>
            <a:off x="2667000" y="69625"/>
            <a:ext cx="3810000" cy="381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Po co mieć wiele baz jak można mieć jedna</a:t>
            </a:r>
            <a:endParaRPr/>
          </a:p>
        </p:txBody>
      </p:sp>
      <p:pic>
        <p:nvPicPr>
          <p:cNvPr id="108" name="Google Shape;108;p22"/>
          <p:cNvPicPr preferRelativeResize="0"/>
          <p:nvPr/>
        </p:nvPicPr>
        <p:blipFill>
          <a:blip r:embed="rId3">
            <a:alphaModFix/>
          </a:blip>
          <a:stretch>
            <a:fillRect/>
          </a:stretch>
        </p:blipFill>
        <p:spPr>
          <a:xfrm>
            <a:off x="1405138" y="1683621"/>
            <a:ext cx="6333725" cy="177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Clr>
                <a:schemeClr val="dk1"/>
              </a:buClr>
              <a:buSzPct val="43137"/>
              <a:buFont typeface="Arial"/>
              <a:buNone/>
            </a:pPr>
            <a:r>
              <a:rPr lang="en-GB" sz="2550">
                <a:solidFill>
                  <a:srgbClr val="333333"/>
                </a:solidFill>
                <a:highlight>
                  <a:srgbClr val="FFFFFF"/>
                </a:highlight>
              </a:rPr>
              <a:t>ArangoDB as a Document Database</a:t>
            </a:r>
            <a:endParaRPr sz="2550">
              <a:solidFill>
                <a:srgbClr val="333333"/>
              </a:solidFill>
              <a:highlight>
                <a:srgbClr val="FFFFFF"/>
              </a:highlight>
            </a:endParaRPr>
          </a:p>
          <a:p>
            <a:pPr indent="0" lvl="0" marL="0" rtl="0" algn="l">
              <a:spcBef>
                <a:spcPts val="1700"/>
              </a:spcBef>
              <a:spcAft>
                <a:spcPts val="0"/>
              </a:spcAft>
              <a:buNone/>
            </a:pPr>
            <a:r>
              <a:t/>
            </a:r>
            <a:endParaRPr/>
          </a:p>
        </p:txBody>
      </p:sp>
      <p:sp>
        <p:nvSpPr>
          <p:cNvPr id="114" name="Google Shape;114;p23"/>
          <p:cNvSpPr txBox="1"/>
          <p:nvPr>
            <p:ph idx="1" type="body"/>
          </p:nvPr>
        </p:nvSpPr>
        <p:spPr>
          <a:xfrm>
            <a:off x="311700" y="1152475"/>
            <a:ext cx="42960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sz="1900"/>
              <a:t>All data in ArangoDB is stored as JSON documents and similarly structured documents that can be pooled into collections. Similar to a table in relational databases.</a:t>
            </a:r>
            <a:endParaRPr sz="1900"/>
          </a:p>
          <a:p>
            <a:pPr indent="0" lvl="0" marL="0" rtl="0" algn="l">
              <a:spcBef>
                <a:spcPts val="1200"/>
              </a:spcBef>
              <a:spcAft>
                <a:spcPts val="1200"/>
              </a:spcAft>
              <a:buNone/>
            </a:pPr>
            <a:r>
              <a:rPr lang="en-GB" sz="1900"/>
              <a:t>Work schema-free or use Schema Validation for data consistency. Store any type of data – date/time, geospatial, text, nested – and use ArangoDB’s feature-rich query capabilities to get the answers you want.</a:t>
            </a:r>
            <a:endParaRPr sz="1900"/>
          </a:p>
        </p:txBody>
      </p:sp>
      <p:pic>
        <p:nvPicPr>
          <p:cNvPr id="115" name="Google Shape;115;p23"/>
          <p:cNvPicPr preferRelativeResize="0"/>
          <p:nvPr/>
        </p:nvPicPr>
        <p:blipFill>
          <a:blip r:embed="rId3">
            <a:alphaModFix/>
          </a:blip>
          <a:stretch>
            <a:fillRect/>
          </a:stretch>
        </p:blipFill>
        <p:spPr>
          <a:xfrm>
            <a:off x="4760100" y="1152475"/>
            <a:ext cx="4231500" cy="3345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highlight>
                  <a:srgbClr val="FFFFFF"/>
                </a:highlight>
                <a:uFill>
                  <a:noFill/>
                </a:uFill>
                <a:hlinkClick r:id="rId3"/>
              </a:rPr>
              <a:t>ArangoDB as a Document Database (Schema Validation)</a:t>
            </a:r>
            <a:endParaRPr sz="2550">
              <a:highlight>
                <a:srgbClr val="FFFFFF"/>
              </a:highlight>
            </a:endParaRPr>
          </a:p>
          <a:p>
            <a:pPr indent="0" lvl="0" marL="0" rtl="0" algn="l">
              <a:spcBef>
                <a:spcPts val="1700"/>
              </a:spcBef>
              <a:spcAft>
                <a:spcPts val="0"/>
              </a:spcAft>
              <a:buNone/>
            </a:pPr>
            <a:r>
              <a:t/>
            </a:r>
            <a:endParaRPr/>
          </a:p>
        </p:txBody>
      </p:sp>
      <p:sp>
        <p:nvSpPr>
          <p:cNvPr id="121" name="Google Shape;121;p24"/>
          <p:cNvSpPr txBox="1"/>
          <p:nvPr>
            <p:ph idx="1" type="body"/>
          </p:nvPr>
        </p:nvSpPr>
        <p:spPr>
          <a:xfrm>
            <a:off x="311700" y="1152475"/>
            <a:ext cx="4296000" cy="3695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sz="1900"/>
              <a:t>Schema validation can be managed via the JavaScript API, typically using arangosh, as well as via the HTTP interface.</a:t>
            </a:r>
            <a:endParaRPr sz="1900"/>
          </a:p>
          <a:p>
            <a:pPr indent="0" lvl="0" marL="0" rtl="0" algn="l">
              <a:spcBef>
                <a:spcPts val="1200"/>
              </a:spcBef>
              <a:spcAft>
                <a:spcPts val="0"/>
              </a:spcAft>
              <a:buNone/>
            </a:pPr>
            <a:r>
              <a:rPr lang="en-GB" sz="1900"/>
              <a:t>To enable schema validation either pass the schema property on collection creation or when updating the properties of an existing collection. It expects an object with the following attributes: rule, level and message.</a:t>
            </a:r>
            <a:endParaRPr sz="1900"/>
          </a:p>
          <a:p>
            <a:pPr indent="0" lvl="0" marL="0" rtl="0" algn="l">
              <a:spcBef>
                <a:spcPts val="1200"/>
              </a:spcBef>
              <a:spcAft>
                <a:spcPts val="0"/>
              </a:spcAft>
              <a:buNone/>
            </a:pPr>
            <a:r>
              <a:rPr lang="en-GB" sz="1900"/>
              <a:t>- </a:t>
            </a:r>
            <a:r>
              <a:rPr b="1" lang="en-GB" sz="1900"/>
              <a:t>rule</a:t>
            </a:r>
            <a:r>
              <a:rPr lang="en-GB" sz="1900"/>
              <a:t> attribute must contain the JSON Schema description.</a:t>
            </a:r>
            <a:br>
              <a:rPr lang="en-GB" sz="1900"/>
            </a:br>
            <a:r>
              <a:rPr lang="en-GB" sz="1900"/>
              <a:t>- </a:t>
            </a:r>
            <a:r>
              <a:rPr b="1" lang="en-GB" sz="1900"/>
              <a:t>level</a:t>
            </a:r>
            <a:r>
              <a:rPr lang="en-GB" sz="1900"/>
              <a:t> controls when the validation will be applied.</a:t>
            </a:r>
            <a:br>
              <a:rPr lang="en-GB" sz="1900"/>
            </a:br>
            <a:r>
              <a:rPr lang="en-GB" sz="1900"/>
              <a:t>- </a:t>
            </a:r>
            <a:r>
              <a:rPr b="1" lang="en-GB" sz="1900"/>
              <a:t>message</a:t>
            </a:r>
            <a:r>
              <a:rPr lang="en-GB" sz="1900"/>
              <a:t> sets the message that will be used when validation fails</a:t>
            </a:r>
            <a:endParaRPr sz="1900"/>
          </a:p>
          <a:p>
            <a:pPr indent="0" lvl="0" marL="0" rtl="0" algn="l">
              <a:spcBef>
                <a:spcPts val="1200"/>
              </a:spcBef>
              <a:spcAft>
                <a:spcPts val="1200"/>
              </a:spcAft>
              <a:buNone/>
            </a:pPr>
            <a:r>
              <a:rPr lang="en-GB" sz="1900"/>
              <a:t>The level controls when the validation is triggered:</a:t>
            </a:r>
            <a:br>
              <a:rPr lang="en-GB" sz="1900"/>
            </a:br>
            <a:r>
              <a:rPr lang="en-GB" sz="1900"/>
              <a:t>- </a:t>
            </a:r>
            <a:r>
              <a:rPr b="1" lang="en-GB" sz="1900"/>
              <a:t>none</a:t>
            </a:r>
            <a:r>
              <a:rPr lang="en-GB" sz="1900"/>
              <a:t>: The rule is inactive and validation thus turned off.</a:t>
            </a:r>
            <a:br>
              <a:rPr lang="en-GB" sz="1900"/>
            </a:br>
            <a:r>
              <a:rPr lang="en-GB" sz="1900"/>
              <a:t>- </a:t>
            </a:r>
            <a:r>
              <a:rPr b="1" lang="en-GB" sz="1900"/>
              <a:t>new</a:t>
            </a:r>
            <a:r>
              <a:rPr lang="en-GB" sz="1900"/>
              <a:t>: Only newly inserted documents are validated.</a:t>
            </a:r>
            <a:br>
              <a:rPr lang="en-GB" sz="1900"/>
            </a:br>
            <a:r>
              <a:rPr lang="en-GB" sz="1900"/>
              <a:t>- </a:t>
            </a:r>
            <a:r>
              <a:rPr b="1" lang="en-GB" sz="1900"/>
              <a:t>moderate</a:t>
            </a:r>
            <a:r>
              <a:rPr lang="en-GB" sz="1900"/>
              <a:t>: New and modified documents must pass validation, except for modified documents where the OLD value did not pass validation already. This level is useful if you have documents which do not match your target structure, but you want to stop the insertion of more invalid documents and prohibit that valid documents are changed to invalid documents.</a:t>
            </a:r>
            <a:br>
              <a:rPr lang="en-GB" sz="1900"/>
            </a:br>
            <a:r>
              <a:rPr lang="en-GB" sz="1900"/>
              <a:t>- </a:t>
            </a:r>
            <a:r>
              <a:rPr b="1" lang="en-GB" sz="1900"/>
              <a:t>strict</a:t>
            </a:r>
            <a:r>
              <a:rPr lang="en-GB" sz="1900"/>
              <a:t>: All new and modified document must strictly pass validation. No exceptions are made (default).</a:t>
            </a:r>
            <a:endParaRPr sz="1900"/>
          </a:p>
        </p:txBody>
      </p:sp>
      <p:pic>
        <p:nvPicPr>
          <p:cNvPr id="122" name="Google Shape;122;p24"/>
          <p:cNvPicPr preferRelativeResize="0"/>
          <p:nvPr/>
        </p:nvPicPr>
        <p:blipFill>
          <a:blip r:embed="rId4">
            <a:alphaModFix/>
          </a:blip>
          <a:stretch>
            <a:fillRect/>
          </a:stretch>
        </p:blipFill>
        <p:spPr>
          <a:xfrm>
            <a:off x="4991375" y="1250525"/>
            <a:ext cx="3840931" cy="3416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Key/Value Store</a:t>
            </a:r>
            <a:endParaRPr sz="2550">
              <a:solidFill>
                <a:srgbClr val="333333"/>
              </a:solidFill>
              <a:highlight>
                <a:srgbClr val="FFFFFF"/>
              </a:highlight>
            </a:endParaRPr>
          </a:p>
          <a:p>
            <a:pPr indent="0" lvl="0" marL="0" rtl="0" algn="l">
              <a:lnSpc>
                <a:spcPct val="115000"/>
              </a:lnSpc>
              <a:spcBef>
                <a:spcPts val="1700"/>
              </a:spcBef>
              <a:spcAft>
                <a:spcPts val="0"/>
              </a:spcAft>
              <a:buNone/>
            </a:pPr>
            <a:r>
              <a:t/>
            </a:r>
            <a:endParaRPr sz="1100"/>
          </a:p>
          <a:p>
            <a:pPr indent="0" lvl="0" marL="0" rtl="0" algn="l">
              <a:lnSpc>
                <a:spcPct val="185294"/>
              </a:lnSpc>
              <a:spcBef>
                <a:spcPts val="0"/>
              </a:spcBef>
              <a:spcAft>
                <a:spcPts val="0"/>
              </a:spcAft>
              <a:buNone/>
            </a:pPr>
            <a:r>
              <a:t/>
            </a:r>
            <a:endParaRPr sz="2550">
              <a:solidFill>
                <a:srgbClr val="333333"/>
              </a:solidFill>
              <a:highlight>
                <a:srgbClr val="FFFFFF"/>
              </a:highlight>
            </a:endParaRPr>
          </a:p>
          <a:p>
            <a:pPr indent="0" lvl="0" marL="0" rtl="0" algn="l">
              <a:spcBef>
                <a:spcPts val="1700"/>
              </a:spcBef>
              <a:spcAft>
                <a:spcPts val="0"/>
              </a:spcAft>
              <a:buNone/>
            </a:pPr>
            <a:r>
              <a:t/>
            </a:r>
            <a:endParaRPr/>
          </a:p>
        </p:txBody>
      </p:sp>
      <p:sp>
        <p:nvSpPr>
          <p:cNvPr id="128" name="Google Shape;128;p25"/>
          <p:cNvSpPr txBox="1"/>
          <p:nvPr>
            <p:ph idx="1" type="body"/>
          </p:nvPr>
        </p:nvSpPr>
        <p:spPr>
          <a:xfrm>
            <a:off x="311700" y="1152475"/>
            <a:ext cx="42960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sz="1600"/>
              <a:t>ArangoDB also provides the characteristics of a modern, distributed key/value store. By just storing the document key and a value within a JSON document, some typical key/value operations like CRUD or range queries can be performed efficiently.</a:t>
            </a:r>
            <a:endParaRPr sz="1600"/>
          </a:p>
          <a:p>
            <a:pPr indent="0" lvl="0" marL="0" rtl="0" algn="l">
              <a:spcBef>
                <a:spcPts val="1200"/>
              </a:spcBef>
              <a:spcAft>
                <a:spcPts val="1200"/>
              </a:spcAft>
              <a:buNone/>
            </a:pPr>
            <a:r>
              <a:rPr lang="en-GB" sz="1600"/>
              <a:t>To support all the other data models natively, ArangoDB has to store more attributes compared to a “classical” key/value database. Due to this additional overhead, we don’t recommend ArangoDB for key/value use cases which require hyper-scale. A second difference from classical key/value stores is that ArangoDB is not optimized for blob storage (i.e., binary large objects like image files).</a:t>
            </a:r>
            <a:endParaRPr sz="1600"/>
          </a:p>
        </p:txBody>
      </p:sp>
      <p:pic>
        <p:nvPicPr>
          <p:cNvPr id="129" name="Google Shape;129;p25"/>
          <p:cNvPicPr preferRelativeResize="0"/>
          <p:nvPr/>
        </p:nvPicPr>
        <p:blipFill>
          <a:blip r:embed="rId4">
            <a:alphaModFix/>
          </a:blip>
          <a:stretch>
            <a:fillRect/>
          </a:stretch>
        </p:blipFill>
        <p:spPr>
          <a:xfrm>
            <a:off x="4760100" y="1609088"/>
            <a:ext cx="4231500" cy="19253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1700"/>
              </a:spcAft>
              <a:buNone/>
            </a:pPr>
            <a:r>
              <a:rPr lang="en-GB" sz="2550">
                <a:solidFill>
                  <a:srgbClr val="333333"/>
                </a:solidFill>
                <a:highlight>
                  <a:srgbClr val="FFFFFF"/>
                </a:highlight>
              </a:rPr>
              <a:t>ArangoDB as a Search Engine</a:t>
            </a:r>
            <a:endParaRPr/>
          </a:p>
        </p:txBody>
      </p:sp>
      <p:sp>
        <p:nvSpPr>
          <p:cNvPr id="135" name="Google Shape;135;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a:t>Feature-Rich, Accurate &amp; Ranked Search</a:t>
            </a:r>
            <a:endParaRPr b="1"/>
          </a:p>
          <a:p>
            <a:pPr indent="0" lvl="0" marL="0" rtl="0" algn="l">
              <a:spcBef>
                <a:spcPts val="1200"/>
              </a:spcBef>
              <a:spcAft>
                <a:spcPts val="1200"/>
              </a:spcAft>
              <a:buNone/>
            </a:pPr>
            <a:r>
              <a:rPr lang="en-GB"/>
              <a:t>Perform highly efficient search with C++ based ArangoSearch. Use many query types spanning phrase, wildcard, proximity, range and much more. Rank your results by similarity using BM25 or TFIDF algorithms.</a:t>
            </a:r>
            <a:endParaRPr/>
          </a:p>
        </p:txBody>
      </p:sp>
      <p:pic>
        <p:nvPicPr>
          <p:cNvPr id="136" name="Google Shape;136;p26"/>
          <p:cNvPicPr preferRelativeResize="0"/>
          <p:nvPr/>
        </p:nvPicPr>
        <p:blipFill>
          <a:blip r:embed="rId4">
            <a:alphaModFix/>
          </a:blip>
          <a:stretch>
            <a:fillRect/>
          </a:stretch>
        </p:blipFill>
        <p:spPr>
          <a:xfrm>
            <a:off x="4972100" y="1929849"/>
            <a:ext cx="3860201" cy="128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Search Engine</a:t>
            </a:r>
            <a:endParaRPr sz="2550">
              <a:solidFill>
                <a:srgbClr val="333333"/>
              </a:solidFill>
              <a:highlight>
                <a:srgbClr val="FFFFFF"/>
              </a:highlight>
            </a:endParaRPr>
          </a:p>
          <a:p>
            <a:pPr indent="0" lvl="0" marL="0" rtl="0" algn="l">
              <a:lnSpc>
                <a:spcPct val="185294"/>
              </a:lnSpc>
              <a:spcBef>
                <a:spcPts val="1700"/>
              </a:spcBef>
              <a:spcAft>
                <a:spcPts val="1700"/>
              </a:spcAft>
              <a:buNone/>
            </a:pPr>
            <a:r>
              <a:t/>
            </a:r>
            <a:endParaRPr sz="2550">
              <a:solidFill>
                <a:srgbClr val="333333"/>
              </a:solidFill>
              <a:highlight>
                <a:srgbClr val="FFFFFF"/>
              </a:highlight>
            </a:endParaRPr>
          </a:p>
        </p:txBody>
      </p:sp>
      <p:sp>
        <p:nvSpPr>
          <p:cNvPr id="142" name="Google Shape;142;p2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 </a:t>
            </a:r>
            <a:r>
              <a:rPr b="1" lang="en-GB"/>
              <a:t>Feature-Rich, Accurate &amp; Ranked Search</a:t>
            </a:r>
            <a:endParaRPr b="1"/>
          </a:p>
          <a:p>
            <a:pPr indent="0" lvl="0" marL="0" rtl="0" algn="l">
              <a:spcBef>
                <a:spcPts val="1200"/>
              </a:spcBef>
              <a:spcAft>
                <a:spcPts val="0"/>
              </a:spcAft>
              <a:buNone/>
            </a:pPr>
            <a:r>
              <a:rPr b="1" lang="en-GB"/>
              <a:t>- Provide Search for Everyone</a:t>
            </a:r>
            <a:endParaRPr b="1"/>
          </a:p>
          <a:p>
            <a:pPr indent="0" lvl="0" marL="0" rtl="0" algn="l">
              <a:spcBef>
                <a:spcPts val="1200"/>
              </a:spcBef>
              <a:spcAft>
                <a:spcPts val="1200"/>
              </a:spcAft>
              <a:buNone/>
            </a:pPr>
            <a:r>
              <a:rPr lang="en-GB"/>
              <a:t>ArangoSearch supports already 30 languages including English, most european languages and also Chinese. Use dedicated language analyzers, stemming and stopword removal for fast and efficient search in all supported languages.</a:t>
            </a:r>
            <a:endParaRPr/>
          </a:p>
        </p:txBody>
      </p:sp>
      <p:pic>
        <p:nvPicPr>
          <p:cNvPr id="143" name="Google Shape;143;p27"/>
          <p:cNvPicPr preferRelativeResize="0"/>
          <p:nvPr/>
        </p:nvPicPr>
        <p:blipFill>
          <a:blip r:embed="rId3">
            <a:alphaModFix/>
          </a:blip>
          <a:stretch>
            <a:fillRect/>
          </a:stretch>
        </p:blipFill>
        <p:spPr>
          <a:xfrm>
            <a:off x="4724400" y="1512463"/>
            <a:ext cx="4267201" cy="21185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Search Engine</a:t>
            </a:r>
            <a:endParaRPr sz="2550">
              <a:solidFill>
                <a:srgbClr val="333333"/>
              </a:solidFill>
              <a:highlight>
                <a:srgbClr val="FFFFFF"/>
              </a:highlight>
            </a:endParaRPr>
          </a:p>
          <a:p>
            <a:pPr indent="0" lvl="0" marL="0" rtl="0" algn="l">
              <a:lnSpc>
                <a:spcPct val="185294"/>
              </a:lnSpc>
              <a:spcBef>
                <a:spcPts val="1700"/>
              </a:spcBef>
              <a:spcAft>
                <a:spcPts val="1700"/>
              </a:spcAft>
              <a:buNone/>
            </a:pPr>
            <a:r>
              <a:t/>
            </a:r>
            <a:endParaRPr sz="2550">
              <a:solidFill>
                <a:srgbClr val="333333"/>
              </a:solidFill>
              <a:highlight>
                <a:srgbClr val="FFFFFF"/>
              </a:highlight>
            </a:endParaRPr>
          </a:p>
        </p:txBody>
      </p:sp>
      <p:sp>
        <p:nvSpPr>
          <p:cNvPr id="149" name="Google Shape;149;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 </a:t>
            </a:r>
            <a:r>
              <a:rPr b="1" lang="en-GB"/>
              <a:t>Feature-Rich, Accurate &amp; Ranked Search</a:t>
            </a:r>
            <a:endParaRPr b="1"/>
          </a:p>
          <a:p>
            <a:pPr indent="0" lvl="0" marL="0" rtl="0" algn="l">
              <a:spcBef>
                <a:spcPts val="1200"/>
              </a:spcBef>
              <a:spcAft>
                <a:spcPts val="0"/>
              </a:spcAft>
              <a:buNone/>
            </a:pPr>
            <a:r>
              <a:rPr b="1" lang="en-GB"/>
              <a:t>- Provide Search for Everyone</a:t>
            </a:r>
            <a:endParaRPr b="1"/>
          </a:p>
          <a:p>
            <a:pPr indent="0" lvl="0" marL="0" rtl="0" algn="l">
              <a:spcBef>
                <a:spcPts val="1200"/>
              </a:spcBef>
              <a:spcAft>
                <a:spcPts val="0"/>
              </a:spcAft>
              <a:buNone/>
            </a:pPr>
            <a:r>
              <a:rPr b="1" lang="en-GB"/>
              <a:t>- Find Relevant Results to Fuzzy Searches</a:t>
            </a:r>
            <a:endParaRPr b="1"/>
          </a:p>
          <a:p>
            <a:pPr indent="0" lvl="0" marL="0" rtl="0" algn="l">
              <a:spcBef>
                <a:spcPts val="1200"/>
              </a:spcBef>
              <a:spcAft>
                <a:spcPts val="1200"/>
              </a:spcAft>
              <a:buNone/>
            </a:pPr>
            <a:r>
              <a:rPr lang="en-GB"/>
              <a:t>Provide highly relevant results for your users despite typos and other non-exact matching. Fuzzy search in ArangoSearch lets you use ngram and Levenshtein algorithms to find the best approximate results.</a:t>
            </a:r>
            <a:endParaRPr/>
          </a:p>
        </p:txBody>
      </p:sp>
      <p:pic>
        <p:nvPicPr>
          <p:cNvPr id="150" name="Google Shape;150;p28"/>
          <p:cNvPicPr preferRelativeResize="0"/>
          <p:nvPr/>
        </p:nvPicPr>
        <p:blipFill>
          <a:blip r:embed="rId3">
            <a:alphaModFix/>
          </a:blip>
          <a:stretch>
            <a:fillRect/>
          </a:stretch>
        </p:blipFill>
        <p:spPr>
          <a:xfrm>
            <a:off x="4750450" y="1954363"/>
            <a:ext cx="4081850" cy="1234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Search Engine</a:t>
            </a:r>
            <a:endParaRPr sz="2550">
              <a:solidFill>
                <a:srgbClr val="333333"/>
              </a:solidFill>
              <a:highlight>
                <a:srgbClr val="FFFFFF"/>
              </a:highlight>
            </a:endParaRPr>
          </a:p>
          <a:p>
            <a:pPr indent="0" lvl="0" marL="0" rtl="0" algn="l">
              <a:lnSpc>
                <a:spcPct val="185294"/>
              </a:lnSpc>
              <a:spcBef>
                <a:spcPts val="1700"/>
              </a:spcBef>
              <a:spcAft>
                <a:spcPts val="1700"/>
              </a:spcAft>
              <a:buNone/>
            </a:pPr>
            <a:r>
              <a:t/>
            </a:r>
            <a:endParaRPr sz="2550">
              <a:solidFill>
                <a:srgbClr val="333333"/>
              </a:solidFill>
              <a:highlight>
                <a:srgbClr val="FFFFFF"/>
              </a:highlight>
            </a:endParaRPr>
          </a:p>
        </p:txBody>
      </p:sp>
      <p:sp>
        <p:nvSpPr>
          <p:cNvPr id="156" name="Google Shape;156;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a:t>- </a:t>
            </a:r>
            <a:r>
              <a:rPr b="1" lang="en-GB"/>
              <a:t>Feature-Rich, Accurate &amp; Ranked Search</a:t>
            </a:r>
            <a:endParaRPr b="1"/>
          </a:p>
          <a:p>
            <a:pPr indent="0" lvl="0" marL="0" rtl="0" algn="l">
              <a:spcBef>
                <a:spcPts val="1200"/>
              </a:spcBef>
              <a:spcAft>
                <a:spcPts val="0"/>
              </a:spcAft>
              <a:buNone/>
            </a:pPr>
            <a:r>
              <a:rPr b="1" lang="en-GB"/>
              <a:t>- Provide Search for Everyone</a:t>
            </a:r>
            <a:endParaRPr b="1"/>
          </a:p>
          <a:p>
            <a:pPr indent="0" lvl="0" marL="0" rtl="0" algn="l">
              <a:spcBef>
                <a:spcPts val="1200"/>
              </a:spcBef>
              <a:spcAft>
                <a:spcPts val="0"/>
              </a:spcAft>
              <a:buNone/>
            </a:pPr>
            <a:r>
              <a:rPr b="1" lang="en-GB"/>
              <a:t>- Find Relevant Results to Fuzzy Searches</a:t>
            </a:r>
            <a:endParaRPr b="1"/>
          </a:p>
          <a:p>
            <a:pPr indent="0" lvl="0" marL="0" rtl="0" algn="l">
              <a:spcBef>
                <a:spcPts val="1200"/>
              </a:spcBef>
              <a:spcAft>
                <a:spcPts val="0"/>
              </a:spcAft>
              <a:buNone/>
            </a:pPr>
            <a:r>
              <a:rPr b="1" lang="en-GB"/>
              <a:t>- </a:t>
            </a:r>
            <a:r>
              <a:rPr b="1" lang="en-GB"/>
              <a:t>Search Across Multiple Sources</a:t>
            </a:r>
            <a:endParaRPr b="1"/>
          </a:p>
          <a:p>
            <a:pPr indent="0" lvl="0" marL="0" rtl="0" algn="l">
              <a:spcBef>
                <a:spcPts val="1200"/>
              </a:spcBef>
              <a:spcAft>
                <a:spcPts val="1200"/>
              </a:spcAft>
              <a:buNone/>
            </a:pPr>
            <a:r>
              <a:rPr lang="en-GB"/>
              <a:t>Perform complex searches including multiple attributes and data collections in ArangoDB. Unite your data sources in an ArangoSearch view for fast results to even complex queries.</a:t>
            </a:r>
            <a:endParaRPr/>
          </a:p>
        </p:txBody>
      </p:sp>
      <p:pic>
        <p:nvPicPr>
          <p:cNvPr id="157" name="Google Shape;157;p29"/>
          <p:cNvPicPr preferRelativeResize="0"/>
          <p:nvPr/>
        </p:nvPicPr>
        <p:blipFill>
          <a:blip r:embed="rId3">
            <a:alphaModFix/>
          </a:blip>
          <a:stretch>
            <a:fillRect/>
          </a:stretch>
        </p:blipFill>
        <p:spPr>
          <a:xfrm>
            <a:off x="4714600" y="1884504"/>
            <a:ext cx="4188774" cy="137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Search Engine</a:t>
            </a:r>
            <a:endParaRPr sz="2550">
              <a:solidFill>
                <a:srgbClr val="333333"/>
              </a:solidFill>
              <a:highlight>
                <a:srgbClr val="FFFFFF"/>
              </a:highlight>
            </a:endParaRPr>
          </a:p>
          <a:p>
            <a:pPr indent="0" lvl="0" marL="0" rtl="0" algn="l">
              <a:lnSpc>
                <a:spcPct val="185294"/>
              </a:lnSpc>
              <a:spcBef>
                <a:spcPts val="1700"/>
              </a:spcBef>
              <a:spcAft>
                <a:spcPts val="1700"/>
              </a:spcAft>
              <a:buNone/>
            </a:pPr>
            <a:r>
              <a:t/>
            </a:r>
            <a:endParaRPr sz="2550">
              <a:solidFill>
                <a:srgbClr val="333333"/>
              </a:solidFill>
              <a:highlight>
                <a:srgbClr val="FFFFFF"/>
              </a:highlight>
            </a:endParaRPr>
          </a:p>
        </p:txBody>
      </p:sp>
      <p:sp>
        <p:nvSpPr>
          <p:cNvPr id="163" name="Google Shape;163;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 </a:t>
            </a:r>
            <a:r>
              <a:rPr b="1" lang="en-GB"/>
              <a:t>Feature-Rich, Accurate &amp; Ranked Search</a:t>
            </a:r>
            <a:endParaRPr b="1"/>
          </a:p>
          <a:p>
            <a:pPr indent="0" lvl="0" marL="0" rtl="0" algn="l">
              <a:spcBef>
                <a:spcPts val="1200"/>
              </a:spcBef>
              <a:spcAft>
                <a:spcPts val="0"/>
              </a:spcAft>
              <a:buNone/>
            </a:pPr>
            <a:r>
              <a:rPr b="1" lang="en-GB"/>
              <a:t>- Provide Search for Everyone</a:t>
            </a:r>
            <a:endParaRPr b="1"/>
          </a:p>
          <a:p>
            <a:pPr indent="0" lvl="0" marL="0" rtl="0" algn="l">
              <a:spcBef>
                <a:spcPts val="1200"/>
              </a:spcBef>
              <a:spcAft>
                <a:spcPts val="0"/>
              </a:spcAft>
              <a:buNone/>
            </a:pPr>
            <a:r>
              <a:rPr b="1" lang="en-GB"/>
              <a:t>- Find Relevant Results to Fuzzy Searches</a:t>
            </a:r>
            <a:endParaRPr b="1"/>
          </a:p>
          <a:p>
            <a:pPr indent="0" lvl="0" marL="0" rtl="0" algn="l">
              <a:spcBef>
                <a:spcPts val="1200"/>
              </a:spcBef>
              <a:spcAft>
                <a:spcPts val="0"/>
              </a:spcAft>
              <a:buNone/>
            </a:pPr>
            <a:r>
              <a:rPr b="1" lang="en-GB"/>
              <a:t>- Search Across Multiple Sources</a:t>
            </a:r>
            <a:endParaRPr b="1"/>
          </a:p>
          <a:p>
            <a:pPr indent="0" lvl="0" marL="0" rtl="0" algn="l">
              <a:spcBef>
                <a:spcPts val="1200"/>
              </a:spcBef>
              <a:spcAft>
                <a:spcPts val="0"/>
              </a:spcAft>
              <a:buNone/>
            </a:pPr>
            <a:r>
              <a:rPr b="1" lang="en-GB"/>
              <a:t>- Perform Multi-Model Graph Searches</a:t>
            </a:r>
            <a:endParaRPr b="1"/>
          </a:p>
          <a:p>
            <a:pPr indent="0" lvl="0" marL="0" rtl="0" algn="l">
              <a:spcBef>
                <a:spcPts val="1200"/>
              </a:spcBef>
              <a:spcAft>
                <a:spcPts val="0"/>
              </a:spcAft>
              <a:buNone/>
            </a:pPr>
            <a:r>
              <a:rPr lang="en-GB"/>
              <a:t>Extend your ArangoSearch queries with graph, geo or relational-type aspects for even more fine-grained access to your data. </a:t>
            </a:r>
            <a:endParaRPr/>
          </a:p>
          <a:p>
            <a:pPr indent="0" lvl="0" marL="0" rtl="0" algn="l">
              <a:spcBef>
                <a:spcPts val="1200"/>
              </a:spcBef>
              <a:spcAft>
                <a:spcPts val="1200"/>
              </a:spcAft>
              <a:buNone/>
            </a:pPr>
            <a:r>
              <a:rPr lang="en-GB"/>
              <a:t>The flexibility of native multi-model combined with search is a powerful companion for many projects and simplifies your deployment stack</a:t>
            </a:r>
            <a:endParaRPr/>
          </a:p>
        </p:txBody>
      </p:sp>
      <p:pic>
        <p:nvPicPr>
          <p:cNvPr id="164" name="Google Shape;164;p30"/>
          <p:cNvPicPr preferRelativeResize="0"/>
          <p:nvPr/>
        </p:nvPicPr>
        <p:blipFill>
          <a:blip r:embed="rId3">
            <a:alphaModFix/>
          </a:blip>
          <a:stretch>
            <a:fillRect/>
          </a:stretch>
        </p:blipFill>
        <p:spPr>
          <a:xfrm>
            <a:off x="5401775" y="1195388"/>
            <a:ext cx="2857500" cy="275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Search Engine</a:t>
            </a:r>
            <a:endParaRPr sz="2550">
              <a:solidFill>
                <a:srgbClr val="333333"/>
              </a:solidFill>
              <a:highlight>
                <a:srgbClr val="FFFFFF"/>
              </a:highlight>
            </a:endParaRPr>
          </a:p>
          <a:p>
            <a:pPr indent="0" lvl="0" marL="0" rtl="0" algn="l">
              <a:lnSpc>
                <a:spcPct val="185294"/>
              </a:lnSpc>
              <a:spcBef>
                <a:spcPts val="1700"/>
              </a:spcBef>
              <a:spcAft>
                <a:spcPts val="1700"/>
              </a:spcAft>
              <a:buNone/>
            </a:pPr>
            <a:r>
              <a:t/>
            </a:r>
            <a:endParaRPr sz="2550">
              <a:solidFill>
                <a:srgbClr val="333333"/>
              </a:solidFill>
              <a:highlight>
                <a:srgbClr val="FFFFFF"/>
              </a:highlight>
            </a:endParaRPr>
          </a:p>
        </p:txBody>
      </p:sp>
      <p:sp>
        <p:nvSpPr>
          <p:cNvPr id="170" name="Google Shape;170;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 </a:t>
            </a:r>
            <a:r>
              <a:rPr b="1" lang="en-GB"/>
              <a:t>Feature-Rich, Accurate &amp; Ranked Search</a:t>
            </a:r>
            <a:endParaRPr b="1"/>
          </a:p>
          <a:p>
            <a:pPr indent="0" lvl="0" marL="0" rtl="0" algn="l">
              <a:spcBef>
                <a:spcPts val="1200"/>
              </a:spcBef>
              <a:spcAft>
                <a:spcPts val="0"/>
              </a:spcAft>
              <a:buNone/>
            </a:pPr>
            <a:r>
              <a:rPr b="1" lang="en-GB"/>
              <a:t>- Provide Search for Everyone</a:t>
            </a:r>
            <a:endParaRPr b="1"/>
          </a:p>
          <a:p>
            <a:pPr indent="0" lvl="0" marL="0" rtl="0" algn="l">
              <a:spcBef>
                <a:spcPts val="1200"/>
              </a:spcBef>
              <a:spcAft>
                <a:spcPts val="0"/>
              </a:spcAft>
              <a:buNone/>
            </a:pPr>
            <a:r>
              <a:rPr b="1" lang="en-GB"/>
              <a:t>- Find Relevant Results to Fuzzy Searches</a:t>
            </a:r>
            <a:endParaRPr b="1"/>
          </a:p>
          <a:p>
            <a:pPr indent="0" lvl="0" marL="0" rtl="0" algn="l">
              <a:spcBef>
                <a:spcPts val="1200"/>
              </a:spcBef>
              <a:spcAft>
                <a:spcPts val="0"/>
              </a:spcAft>
              <a:buNone/>
            </a:pPr>
            <a:r>
              <a:rPr b="1" lang="en-GB"/>
              <a:t>- Search Across Multiple Sources</a:t>
            </a:r>
            <a:endParaRPr b="1"/>
          </a:p>
          <a:p>
            <a:pPr indent="0" lvl="0" marL="0" rtl="0" algn="l">
              <a:spcBef>
                <a:spcPts val="1200"/>
              </a:spcBef>
              <a:spcAft>
                <a:spcPts val="0"/>
              </a:spcAft>
              <a:buNone/>
            </a:pPr>
            <a:r>
              <a:rPr b="1" lang="en-GB"/>
              <a:t>- Perform Multi-Model Graph Searches</a:t>
            </a:r>
            <a:endParaRPr b="1"/>
          </a:p>
          <a:p>
            <a:pPr indent="0" lvl="0" marL="0" rtl="0" algn="l">
              <a:spcBef>
                <a:spcPts val="1200"/>
              </a:spcBef>
              <a:spcAft>
                <a:spcPts val="0"/>
              </a:spcAft>
              <a:buNone/>
            </a:pPr>
            <a:r>
              <a:rPr b="1" lang="en-GB"/>
              <a:t>- Index Everything</a:t>
            </a:r>
            <a:endParaRPr b="1"/>
          </a:p>
          <a:p>
            <a:pPr indent="0" lvl="0" marL="0" rtl="0" algn="l">
              <a:spcBef>
                <a:spcPts val="1200"/>
              </a:spcBef>
              <a:spcAft>
                <a:spcPts val="1200"/>
              </a:spcAft>
              <a:buNone/>
            </a:pPr>
            <a:r>
              <a:rPr lang="en-GB"/>
              <a:t>ArangoSearch supports schema-agnostic indexing for allowing maximum flexibility within your search queries. Combine even complex search across attributes &amp; collections with all supported data models in ArangoDB.</a:t>
            </a:r>
            <a:endParaRPr/>
          </a:p>
        </p:txBody>
      </p:sp>
      <p:pic>
        <p:nvPicPr>
          <p:cNvPr id="171" name="Google Shape;171;p31"/>
          <p:cNvPicPr preferRelativeResize="0"/>
          <p:nvPr/>
        </p:nvPicPr>
        <p:blipFill>
          <a:blip r:embed="rId3">
            <a:alphaModFix/>
          </a:blip>
          <a:stretch>
            <a:fillRect/>
          </a:stretch>
        </p:blipFill>
        <p:spPr>
          <a:xfrm>
            <a:off x="4839600" y="1912025"/>
            <a:ext cx="3992700" cy="1319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Database Paradigms</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Szybka </a:t>
            </a:r>
            <a:r>
              <a:rPr lang="en-GB"/>
              <a:t>powtórka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uFill>
                  <a:noFill/>
                </a:uFill>
                <a:hlinkClick r:id="rId3"/>
              </a:rPr>
              <a:t>Graph Database Basics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77" name="Google Shape;177;p3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 graph consists of nodes, edges, and properties that represent the relationships within the data. </a:t>
            </a:r>
            <a:endParaRPr/>
          </a:p>
          <a:p>
            <a:pPr indent="0" lvl="0" marL="0" rtl="0" algn="l">
              <a:spcBef>
                <a:spcPts val="1200"/>
              </a:spcBef>
              <a:spcAft>
                <a:spcPts val="0"/>
              </a:spcAft>
              <a:buNone/>
            </a:pPr>
            <a:r>
              <a:rPr lang="en-GB"/>
              <a:t>A graph database stores graphs and provides built-in functionality for query graphs.</a:t>
            </a:r>
            <a:endParaRPr/>
          </a:p>
          <a:p>
            <a:pPr indent="0" lvl="0" marL="0" rtl="0" algn="l">
              <a:spcBef>
                <a:spcPts val="1200"/>
              </a:spcBef>
              <a:spcAft>
                <a:spcPts val="1200"/>
              </a:spcAft>
              <a:buNone/>
            </a:pPr>
            <a:r>
              <a:rPr lang="en-GB"/>
              <a:t>In computing, graph is considered as an abstract data type which is really good at representing connections or relations</a:t>
            </a:r>
            <a:endParaRPr/>
          </a:p>
        </p:txBody>
      </p:sp>
      <p:pic>
        <p:nvPicPr>
          <p:cNvPr id="178" name="Google Shape;178;p32"/>
          <p:cNvPicPr preferRelativeResize="0"/>
          <p:nvPr/>
        </p:nvPicPr>
        <p:blipFill>
          <a:blip r:embed="rId4">
            <a:alphaModFix/>
          </a:blip>
          <a:stretch>
            <a:fillRect/>
          </a:stretch>
        </p:blipFill>
        <p:spPr>
          <a:xfrm>
            <a:off x="5152175" y="795800"/>
            <a:ext cx="3434772"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uFill>
                  <a:noFill/>
                </a:uFill>
                <a:hlinkClick r:id="rId3"/>
              </a:rPr>
              <a:t>Graph Database Basics</a:t>
            </a:r>
            <a:r>
              <a:rPr lang="en-GB"/>
              <a:t> - Edges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Undirected</a:t>
            </a:r>
            <a:r>
              <a:rPr lang="en-GB"/>
              <a:t> – edges connect pairs of nodes without having a notion of direction</a:t>
            </a:r>
            <a:endParaRPr/>
          </a:p>
          <a:p>
            <a:pPr indent="0" lvl="0" marL="0" rtl="0" algn="l">
              <a:spcBef>
                <a:spcPts val="1200"/>
              </a:spcBef>
              <a:spcAft>
                <a:spcPts val="0"/>
              </a:spcAft>
              <a:buNone/>
            </a:pPr>
            <a:r>
              <a:rPr b="1" lang="en-GB"/>
              <a:t>Directed</a:t>
            </a:r>
            <a:r>
              <a:rPr lang="en-GB"/>
              <a:t> – edges have a direction associated with them</a:t>
            </a:r>
            <a:endParaRPr/>
          </a:p>
          <a:p>
            <a:pPr indent="0" lvl="0" marL="0" rtl="0" algn="l">
              <a:spcBef>
                <a:spcPts val="1200"/>
              </a:spcBef>
              <a:spcAft>
                <a:spcPts val="1200"/>
              </a:spcAft>
              <a:buNone/>
            </a:pPr>
            <a:r>
              <a:rPr b="1" lang="en-GB"/>
              <a:t>Directed Acyclic Graph (DAG)</a:t>
            </a:r>
            <a:r>
              <a:rPr lang="en-GB"/>
              <a:t>: edges have a direction and there are no loops. One example for a DAG is a tree topology.</a:t>
            </a:r>
            <a:endParaRPr/>
          </a:p>
        </p:txBody>
      </p:sp>
      <p:pic>
        <p:nvPicPr>
          <p:cNvPr id="185" name="Google Shape;185;p33"/>
          <p:cNvPicPr preferRelativeResize="0"/>
          <p:nvPr/>
        </p:nvPicPr>
        <p:blipFill>
          <a:blip r:embed="rId4">
            <a:alphaModFix/>
          </a:blip>
          <a:stretch>
            <a:fillRect/>
          </a:stretch>
        </p:blipFill>
        <p:spPr>
          <a:xfrm>
            <a:off x="6328600" y="1081000"/>
            <a:ext cx="1428750" cy="876300"/>
          </a:xfrm>
          <a:prstGeom prst="rect">
            <a:avLst/>
          </a:prstGeom>
          <a:noFill/>
          <a:ln>
            <a:noFill/>
          </a:ln>
        </p:spPr>
      </p:pic>
      <p:pic>
        <p:nvPicPr>
          <p:cNvPr id="186" name="Google Shape;186;p33"/>
          <p:cNvPicPr preferRelativeResize="0"/>
          <p:nvPr/>
        </p:nvPicPr>
        <p:blipFill>
          <a:blip r:embed="rId5">
            <a:alphaModFix/>
          </a:blip>
          <a:stretch>
            <a:fillRect/>
          </a:stretch>
        </p:blipFill>
        <p:spPr>
          <a:xfrm>
            <a:off x="6328600" y="2100800"/>
            <a:ext cx="1428750" cy="866775"/>
          </a:xfrm>
          <a:prstGeom prst="rect">
            <a:avLst/>
          </a:prstGeom>
          <a:noFill/>
          <a:ln>
            <a:noFill/>
          </a:ln>
        </p:spPr>
      </p:pic>
      <p:pic>
        <p:nvPicPr>
          <p:cNvPr id="187" name="Google Shape;187;p33"/>
          <p:cNvPicPr preferRelativeResize="0"/>
          <p:nvPr/>
        </p:nvPicPr>
        <p:blipFill>
          <a:blip r:embed="rId6">
            <a:alphaModFix/>
          </a:blip>
          <a:stretch>
            <a:fillRect/>
          </a:stretch>
        </p:blipFill>
        <p:spPr>
          <a:xfrm>
            <a:off x="6328600" y="3111075"/>
            <a:ext cx="1428750" cy="87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uFill>
                  <a:noFill/>
                </a:uFill>
                <a:hlinkClick r:id="rId3"/>
              </a:rPr>
              <a:t>Graph Database Basics</a:t>
            </a:r>
            <a:r>
              <a:rPr lang="en-GB"/>
              <a:t> - Edges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Stored edges always have a direction </a:t>
            </a:r>
            <a:r>
              <a:rPr b="1" lang="en-GB"/>
              <a:t>_from</a:t>
            </a:r>
            <a:r>
              <a:rPr lang="en-GB"/>
              <a:t> one vertex </a:t>
            </a:r>
            <a:r>
              <a:rPr b="1" lang="en-GB"/>
              <a:t>_to</a:t>
            </a:r>
            <a:r>
              <a:rPr lang="en-GB"/>
              <a:t> another. Seen from a certain vertex, incoming edges are called </a:t>
            </a:r>
            <a:r>
              <a:rPr b="1" lang="en-GB"/>
              <a:t>inbound</a:t>
            </a:r>
            <a:r>
              <a:rPr lang="en-GB"/>
              <a:t> and </a:t>
            </a:r>
            <a:r>
              <a:rPr b="1" lang="en-GB"/>
              <a:t>outgoing</a:t>
            </a:r>
            <a:r>
              <a:rPr lang="en-GB"/>
              <a:t> edges outbound. During queries, the stored direction can be ignored by the actual query when deciding to follow any direction.</a:t>
            </a:r>
            <a:endParaRPr/>
          </a:p>
        </p:txBody>
      </p:sp>
      <p:pic>
        <p:nvPicPr>
          <p:cNvPr id="194" name="Google Shape;194;p34"/>
          <p:cNvPicPr preferRelativeResize="0"/>
          <p:nvPr/>
        </p:nvPicPr>
        <p:blipFill>
          <a:blip r:embed="rId4">
            <a:alphaModFix/>
          </a:blip>
          <a:stretch>
            <a:fillRect/>
          </a:stretch>
        </p:blipFill>
        <p:spPr>
          <a:xfrm>
            <a:off x="6159250" y="1017725"/>
            <a:ext cx="1701375" cy="1494450"/>
          </a:xfrm>
          <a:prstGeom prst="rect">
            <a:avLst/>
          </a:prstGeom>
          <a:noFill/>
          <a:ln>
            <a:noFill/>
          </a:ln>
        </p:spPr>
      </p:pic>
      <p:pic>
        <p:nvPicPr>
          <p:cNvPr id="195" name="Google Shape;195;p34"/>
          <p:cNvPicPr preferRelativeResize="0"/>
          <p:nvPr/>
        </p:nvPicPr>
        <p:blipFill>
          <a:blip r:embed="rId5">
            <a:alphaModFix/>
          </a:blip>
          <a:stretch>
            <a:fillRect/>
          </a:stretch>
        </p:blipFill>
        <p:spPr>
          <a:xfrm>
            <a:off x="4572000" y="2709150"/>
            <a:ext cx="4267200" cy="22104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uFill>
                  <a:noFill/>
                </a:uFill>
                <a:hlinkClick r:id="rId3"/>
              </a:rPr>
              <a:t>Graph Database Basics</a:t>
            </a:r>
            <a:r>
              <a:rPr lang="en-GB"/>
              <a:t> -</a:t>
            </a:r>
            <a:r>
              <a:rPr lang="en-GB"/>
              <a:t> </a:t>
            </a:r>
            <a:r>
              <a:rPr lang="en-GB" sz="2550">
                <a:solidFill>
                  <a:srgbClr val="333333"/>
                </a:solidFill>
                <a:highlight>
                  <a:srgbClr val="FFFFFF"/>
                </a:highlight>
              </a:rPr>
              <a:t>Query Patterns</a:t>
            </a:r>
            <a:endParaRPr sz="2550">
              <a:solidFill>
                <a:srgbClr val="333333"/>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 name="Google Shape;201;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Graph databases offer specialized algorithms to analyze the relationships of data.Graph Database</a:t>
            </a:r>
            <a:endParaRPr/>
          </a:p>
          <a:p>
            <a:pPr indent="0" lvl="0" marL="0" rtl="0" algn="l">
              <a:spcBef>
                <a:spcPts val="1200"/>
              </a:spcBef>
              <a:spcAft>
                <a:spcPts val="0"/>
              </a:spcAft>
              <a:buNone/>
            </a:pPr>
            <a:r>
              <a:rPr lang="en-GB"/>
              <a:t>The simplest algorithm is a so-called </a:t>
            </a:r>
            <a:r>
              <a:rPr b="1" lang="en-GB"/>
              <a:t>graph traversal</a:t>
            </a:r>
            <a:r>
              <a:rPr lang="en-GB"/>
              <a:t>. A graph traversal begins to traverse the graph beginning at a defined start vertex and ends at a defined depth with the end vertex.</a:t>
            </a:r>
            <a:endParaRPr/>
          </a:p>
          <a:p>
            <a:pPr indent="0" lvl="0" marL="0" rtl="0" algn="l">
              <a:spcBef>
                <a:spcPts val="1200"/>
              </a:spcBef>
              <a:spcAft>
                <a:spcPts val="0"/>
              </a:spcAft>
              <a:buNone/>
            </a:pPr>
            <a:r>
              <a:rPr lang="en-GB"/>
              <a:t>When applying filters during a graph traversal on the properties of a vertex or an edge the </a:t>
            </a:r>
            <a:r>
              <a:rPr b="1" lang="en-GB"/>
              <a:t>pattern matching</a:t>
            </a:r>
            <a:r>
              <a:rPr lang="en-GB"/>
              <a:t> algorithm is being used.</a:t>
            </a:r>
            <a:endParaRPr/>
          </a:p>
          <a:p>
            <a:pPr indent="0" lvl="0" marL="0" rtl="0" algn="l">
              <a:spcBef>
                <a:spcPts val="1200"/>
              </a:spcBef>
              <a:spcAft>
                <a:spcPts val="1200"/>
              </a:spcAft>
              <a:buNone/>
            </a:pPr>
            <a:r>
              <a:rPr lang="en-GB"/>
              <a:t>You can also analyze the shortest distance between two given vertices or nodes. This query pattern is called </a:t>
            </a:r>
            <a:r>
              <a:rPr b="1" lang="en-GB"/>
              <a:t>shortest path</a:t>
            </a:r>
            <a:r>
              <a:rPr lang="en-GB"/>
              <a:t>.</a:t>
            </a:r>
            <a:endParaRPr/>
          </a:p>
        </p:txBody>
      </p:sp>
      <p:pic>
        <p:nvPicPr>
          <p:cNvPr id="202" name="Google Shape;202;p35"/>
          <p:cNvPicPr preferRelativeResize="0"/>
          <p:nvPr/>
        </p:nvPicPr>
        <p:blipFill>
          <a:blip r:embed="rId4">
            <a:alphaModFix/>
          </a:blip>
          <a:stretch>
            <a:fillRect/>
          </a:stretch>
        </p:blipFill>
        <p:spPr>
          <a:xfrm>
            <a:off x="4724400" y="1170125"/>
            <a:ext cx="3810000" cy="3248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Graph Database</a:t>
            </a:r>
            <a:endParaRPr sz="2550">
              <a:solidFill>
                <a:srgbClr val="333333"/>
              </a:solidFill>
              <a:highlight>
                <a:srgbClr val="FFFFFF"/>
              </a:highlight>
            </a:endParaRPr>
          </a:p>
          <a:p>
            <a:pPr indent="0" lvl="0" marL="0" rtl="0" algn="l">
              <a:lnSpc>
                <a:spcPct val="115000"/>
              </a:lnSpc>
              <a:spcBef>
                <a:spcPts val="1700"/>
              </a:spcBef>
              <a:spcAft>
                <a:spcPts val="0"/>
              </a:spcAft>
              <a:buNone/>
            </a:pPr>
            <a:r>
              <a:t/>
            </a:r>
            <a:endParaRPr sz="1100"/>
          </a:p>
          <a:p>
            <a:pPr indent="0" lvl="0" marL="0" rtl="0" algn="l">
              <a:lnSpc>
                <a:spcPct val="185294"/>
              </a:lnSpc>
              <a:spcBef>
                <a:spcPts val="0"/>
              </a:spcBef>
              <a:spcAft>
                <a:spcPts val="0"/>
              </a:spcAft>
              <a:buNone/>
            </a:pPr>
            <a:r>
              <a:t/>
            </a:r>
            <a:endParaRPr sz="2550">
              <a:solidFill>
                <a:srgbClr val="333333"/>
              </a:solidFill>
              <a:highlight>
                <a:srgbClr val="FFFFFF"/>
              </a:highlight>
            </a:endParaRPr>
          </a:p>
          <a:p>
            <a:pPr indent="0" lvl="0" marL="0" rtl="0" algn="l">
              <a:spcBef>
                <a:spcPts val="1700"/>
              </a:spcBef>
              <a:spcAft>
                <a:spcPts val="0"/>
              </a:spcAft>
              <a:buNone/>
            </a:pPr>
            <a:r>
              <a:t/>
            </a:r>
            <a:endParaRPr/>
          </a:p>
        </p:txBody>
      </p:sp>
      <p:sp>
        <p:nvSpPr>
          <p:cNvPr id="208" name="Google Shape;208;p36"/>
          <p:cNvSpPr txBox="1"/>
          <p:nvPr>
            <p:ph idx="1" type="body"/>
          </p:nvPr>
        </p:nvSpPr>
        <p:spPr>
          <a:xfrm>
            <a:off x="311700" y="1152475"/>
            <a:ext cx="429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For each document, a unique _id attribute is stored automatically. </a:t>
            </a:r>
            <a:endParaRPr sz="1600"/>
          </a:p>
          <a:p>
            <a:pPr indent="0" lvl="0" marL="0" rtl="0" algn="l">
              <a:spcBef>
                <a:spcPts val="1200"/>
              </a:spcBef>
              <a:spcAft>
                <a:spcPts val="0"/>
              </a:spcAft>
              <a:buNone/>
            </a:pPr>
            <a:r>
              <a:rPr lang="en-GB" sz="1600"/>
              <a:t>To build a relation (i.e., an edge) between two documents (i.e., vertices), both _id attributes are stored in a special edge document known as _from and _to attributes, forming a directed connection between two arbitrary vertices. </a:t>
            </a:r>
            <a:endParaRPr sz="1600"/>
          </a:p>
          <a:p>
            <a:pPr indent="0" lvl="0" marL="0" rtl="0" algn="l">
              <a:spcBef>
                <a:spcPts val="1200"/>
              </a:spcBef>
              <a:spcAft>
                <a:spcPts val="1200"/>
              </a:spcAft>
              <a:buNone/>
            </a:pPr>
            <a:r>
              <a:rPr lang="en-GB" sz="1600"/>
              <a:t>Edges are then stored in a special edge collection.</a:t>
            </a:r>
            <a:endParaRPr sz="1600"/>
          </a:p>
        </p:txBody>
      </p:sp>
      <p:pic>
        <p:nvPicPr>
          <p:cNvPr id="209" name="Google Shape;209;p36"/>
          <p:cNvPicPr preferRelativeResize="0"/>
          <p:nvPr/>
        </p:nvPicPr>
        <p:blipFill>
          <a:blip r:embed="rId4">
            <a:alphaModFix/>
          </a:blip>
          <a:stretch>
            <a:fillRect/>
          </a:stretch>
        </p:blipFill>
        <p:spPr>
          <a:xfrm>
            <a:off x="4920525" y="1398313"/>
            <a:ext cx="4187825" cy="2346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85294"/>
              </a:lnSpc>
              <a:spcBef>
                <a:spcPts val="0"/>
              </a:spcBef>
              <a:spcAft>
                <a:spcPts val="0"/>
              </a:spcAft>
              <a:buNone/>
            </a:pPr>
            <a:r>
              <a:rPr lang="en-GB" sz="2550">
                <a:solidFill>
                  <a:srgbClr val="333333"/>
                </a:solidFill>
                <a:highlight>
                  <a:srgbClr val="FFFFFF"/>
                </a:highlight>
              </a:rPr>
              <a:t>ArangoDB as a Graph Database</a:t>
            </a:r>
            <a:endParaRPr sz="2550">
              <a:solidFill>
                <a:srgbClr val="333333"/>
              </a:solidFill>
              <a:highlight>
                <a:srgbClr val="FFFFFF"/>
              </a:highlight>
            </a:endParaRPr>
          </a:p>
          <a:p>
            <a:pPr indent="0" lvl="0" marL="0" rtl="0" algn="l">
              <a:lnSpc>
                <a:spcPct val="115000"/>
              </a:lnSpc>
              <a:spcBef>
                <a:spcPts val="1700"/>
              </a:spcBef>
              <a:spcAft>
                <a:spcPts val="0"/>
              </a:spcAft>
              <a:buNone/>
            </a:pPr>
            <a:r>
              <a:t/>
            </a:r>
            <a:endParaRPr sz="1100"/>
          </a:p>
          <a:p>
            <a:pPr indent="0" lvl="0" marL="0" rtl="0" algn="l">
              <a:lnSpc>
                <a:spcPct val="185294"/>
              </a:lnSpc>
              <a:spcBef>
                <a:spcPts val="0"/>
              </a:spcBef>
              <a:spcAft>
                <a:spcPts val="0"/>
              </a:spcAft>
              <a:buNone/>
            </a:pPr>
            <a:r>
              <a:t/>
            </a:r>
            <a:endParaRPr sz="2550">
              <a:solidFill>
                <a:srgbClr val="333333"/>
              </a:solidFill>
              <a:highlight>
                <a:srgbClr val="FFFFFF"/>
              </a:highlight>
            </a:endParaRPr>
          </a:p>
          <a:p>
            <a:pPr indent="0" lvl="0" marL="0" rtl="0" algn="l">
              <a:spcBef>
                <a:spcPts val="1700"/>
              </a:spcBef>
              <a:spcAft>
                <a:spcPts val="0"/>
              </a:spcAft>
              <a:buNone/>
            </a:pPr>
            <a:r>
              <a:t/>
            </a:r>
            <a:endParaRPr/>
          </a:p>
        </p:txBody>
      </p:sp>
      <p:sp>
        <p:nvSpPr>
          <p:cNvPr id="215" name="Google Shape;215;p37"/>
          <p:cNvSpPr txBox="1"/>
          <p:nvPr>
            <p:ph idx="1" type="body"/>
          </p:nvPr>
        </p:nvSpPr>
        <p:spPr>
          <a:xfrm>
            <a:off x="311700" y="1152475"/>
            <a:ext cx="429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ArangoDB provides a broad spectrum of graph database features: graph traversals, shortest_path, pattern matching and distributed graph processing via Pregel.</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GB" sz="1600"/>
              <a:t>Users can also take the result of a JOIN operation, geospatial query, text search or any other access pattern as a starting point for further graph analysis and vice versa – all in one query, if needed.</a:t>
            </a:r>
            <a:endParaRPr sz="1600"/>
          </a:p>
        </p:txBody>
      </p:sp>
      <p:pic>
        <p:nvPicPr>
          <p:cNvPr id="216" name="Google Shape;216;p37"/>
          <p:cNvPicPr preferRelativeResize="0"/>
          <p:nvPr/>
        </p:nvPicPr>
        <p:blipFill>
          <a:blip r:embed="rId3">
            <a:alphaModFix/>
          </a:blip>
          <a:stretch>
            <a:fillRect/>
          </a:stretch>
        </p:blipFill>
        <p:spPr>
          <a:xfrm>
            <a:off x="4920525" y="1398313"/>
            <a:ext cx="4187825" cy="2346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uFill>
                  <a:noFill/>
                </a:uFill>
                <a:hlinkClick r:id="rId3"/>
              </a:rPr>
              <a:t>ArangoDB for Machine Learning</a:t>
            </a:r>
            <a:endParaRPr/>
          </a:p>
        </p:txBody>
      </p:sp>
      <p:sp>
        <p:nvSpPr>
          <p:cNvPr id="222" name="Google Shape;222;p38"/>
          <p:cNvSpPr txBox="1"/>
          <p:nvPr>
            <p:ph idx="1" type="body"/>
          </p:nvPr>
        </p:nvSpPr>
        <p:spPr>
          <a:xfrm>
            <a:off x="311700" y="1152475"/>
            <a:ext cx="34494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61111"/>
              <a:buFont typeface="Arial"/>
              <a:buNone/>
            </a:pPr>
            <a:r>
              <a:rPr b="1" lang="en-GB"/>
              <a:t>ArangoML for Machine Learning Infrastructure</a:t>
            </a:r>
            <a:endParaRPr b="1"/>
          </a:p>
          <a:p>
            <a:pPr indent="0" lvl="0" marL="0" rtl="0" algn="l">
              <a:spcBef>
                <a:spcPts val="1200"/>
              </a:spcBef>
              <a:spcAft>
                <a:spcPts val="0"/>
              </a:spcAft>
              <a:buNone/>
            </a:pPr>
            <a:r>
              <a:rPr lang="en-GB"/>
              <a:t>When building a production-grade machine learning infrastructure, ArangoML provides support for common metadata storage across the entire machine learning lifecycle, and there enables reproducibility, monitoring, and auditing for your machine learning models.</a:t>
            </a:r>
            <a:endParaRPr/>
          </a:p>
          <a:p>
            <a:pPr indent="0" lvl="0" marL="0" rtl="0" algn="l">
              <a:spcBef>
                <a:spcPts val="1200"/>
              </a:spcBef>
              <a:spcAft>
                <a:spcPts val="0"/>
              </a:spcAft>
              <a:buNone/>
            </a:pPr>
            <a:r>
              <a:rPr b="1" lang="en-GB"/>
              <a:t>Multi-Model-Powered Machine Learning</a:t>
            </a:r>
            <a:endParaRPr b="1"/>
          </a:p>
          <a:p>
            <a:pPr indent="0" lvl="0" marL="0" rtl="0" algn="l">
              <a:spcBef>
                <a:spcPts val="1200"/>
              </a:spcBef>
              <a:spcAft>
                <a:spcPts val="1200"/>
              </a:spcAft>
              <a:buNone/>
            </a:pPr>
            <a:r>
              <a:rPr lang="en-GB"/>
              <a:t>ArangoDB offers support for both analytics tasks and multi-model-powered machine learning. It is particularly helpful when dealing with a mixture of structured and unstructured data as ArangoDB can natively and efficiently manage different data models.</a:t>
            </a:r>
            <a:endParaRPr/>
          </a:p>
        </p:txBody>
      </p:sp>
      <p:pic>
        <p:nvPicPr>
          <p:cNvPr id="223" name="Google Shape;223;p38"/>
          <p:cNvPicPr preferRelativeResize="0"/>
          <p:nvPr/>
        </p:nvPicPr>
        <p:blipFill>
          <a:blip r:embed="rId4">
            <a:alphaModFix/>
          </a:blip>
          <a:stretch>
            <a:fillRect/>
          </a:stretch>
        </p:blipFill>
        <p:spPr>
          <a:xfrm>
            <a:off x="4572000" y="1152475"/>
            <a:ext cx="3876849" cy="1779401"/>
          </a:xfrm>
          <a:prstGeom prst="rect">
            <a:avLst/>
          </a:prstGeom>
          <a:noFill/>
          <a:ln>
            <a:noFill/>
          </a:ln>
        </p:spPr>
      </p:pic>
      <p:pic>
        <p:nvPicPr>
          <p:cNvPr id="224" name="Google Shape;224;p38"/>
          <p:cNvPicPr preferRelativeResize="0"/>
          <p:nvPr/>
        </p:nvPicPr>
        <p:blipFill>
          <a:blip r:embed="rId5">
            <a:alphaModFix/>
          </a:blip>
          <a:stretch>
            <a:fillRect/>
          </a:stretch>
        </p:blipFill>
        <p:spPr>
          <a:xfrm>
            <a:off x="4325450" y="3336400"/>
            <a:ext cx="4369951" cy="879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3500"/>
              <a:t>No dobra ale jak to ogarnąć?</a:t>
            </a:r>
            <a:endParaRPr sz="3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ctrTitle"/>
          </p:nvPr>
        </p:nvSpPr>
        <p:spPr>
          <a:xfrm>
            <a:off x="311688" y="2915250"/>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500"/>
              <a:t>Arango Query Language (AQL)</a:t>
            </a:r>
            <a:endParaRPr sz="3500"/>
          </a:p>
        </p:txBody>
      </p:sp>
      <p:sp>
        <p:nvSpPr>
          <p:cNvPr id="235" name="Google Shape;235;p40"/>
          <p:cNvSpPr txBox="1"/>
          <p:nvPr>
            <p:ph idx="1" type="subTitle"/>
          </p:nvPr>
        </p:nvSpPr>
        <p:spPr>
          <a:xfrm>
            <a:off x="311688" y="3857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Jeden by wszystkimi rządzić</a:t>
            </a:r>
            <a:endParaRPr/>
          </a:p>
        </p:txBody>
      </p:sp>
      <p:pic>
        <p:nvPicPr>
          <p:cNvPr id="236" name="Google Shape;236;p40"/>
          <p:cNvPicPr preferRelativeResize="0"/>
          <p:nvPr/>
        </p:nvPicPr>
        <p:blipFill>
          <a:blip r:embed="rId4">
            <a:alphaModFix/>
          </a:blip>
          <a:stretch>
            <a:fillRect/>
          </a:stretch>
        </p:blipFill>
        <p:spPr>
          <a:xfrm>
            <a:off x="3039238" y="713449"/>
            <a:ext cx="3065525" cy="205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Basics</a:t>
            </a:r>
            <a:endParaRPr/>
          </a:p>
        </p:txBody>
      </p:sp>
      <p:pic>
        <p:nvPicPr>
          <p:cNvPr id="242" name="Google Shape;242;p41"/>
          <p:cNvPicPr preferRelativeResize="0"/>
          <p:nvPr/>
        </p:nvPicPr>
        <p:blipFill>
          <a:blip r:embed="rId3">
            <a:alphaModFix/>
          </a:blip>
          <a:stretch>
            <a:fillRect/>
          </a:stretch>
        </p:blipFill>
        <p:spPr>
          <a:xfrm>
            <a:off x="3218737" y="1017725"/>
            <a:ext cx="2706525"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983700" y="768550"/>
            <a:ext cx="5176606" cy="43749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Modifications</a:t>
            </a:r>
            <a:endParaRPr/>
          </a:p>
        </p:txBody>
      </p:sp>
      <p:pic>
        <p:nvPicPr>
          <p:cNvPr id="248" name="Google Shape;248;p42"/>
          <p:cNvPicPr preferRelativeResize="0"/>
          <p:nvPr/>
        </p:nvPicPr>
        <p:blipFill>
          <a:blip r:embed="rId3">
            <a:alphaModFix/>
          </a:blip>
          <a:stretch>
            <a:fillRect/>
          </a:stretch>
        </p:blipFill>
        <p:spPr>
          <a:xfrm>
            <a:off x="152400" y="1170125"/>
            <a:ext cx="8839203" cy="291279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Modifications</a:t>
            </a:r>
            <a:endParaRPr/>
          </a:p>
        </p:txBody>
      </p:sp>
      <p:pic>
        <p:nvPicPr>
          <p:cNvPr id="254" name="Google Shape;254;p43"/>
          <p:cNvPicPr preferRelativeResize="0"/>
          <p:nvPr/>
        </p:nvPicPr>
        <p:blipFill>
          <a:blip r:embed="rId3">
            <a:alphaModFix/>
          </a:blip>
          <a:stretch>
            <a:fillRect/>
          </a:stretch>
        </p:blipFill>
        <p:spPr>
          <a:xfrm>
            <a:off x="220825" y="1401500"/>
            <a:ext cx="4199526" cy="3174399"/>
          </a:xfrm>
          <a:prstGeom prst="rect">
            <a:avLst/>
          </a:prstGeom>
          <a:noFill/>
          <a:ln>
            <a:noFill/>
          </a:ln>
        </p:spPr>
      </p:pic>
      <p:pic>
        <p:nvPicPr>
          <p:cNvPr id="255" name="Google Shape;255;p43"/>
          <p:cNvPicPr preferRelativeResize="0"/>
          <p:nvPr/>
        </p:nvPicPr>
        <p:blipFill>
          <a:blip r:embed="rId4">
            <a:alphaModFix/>
          </a:blip>
          <a:stretch>
            <a:fillRect/>
          </a:stretch>
        </p:blipFill>
        <p:spPr>
          <a:xfrm>
            <a:off x="4572001" y="1312850"/>
            <a:ext cx="4267200" cy="33517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Conditional Modifications</a:t>
            </a:r>
            <a:endParaRPr/>
          </a:p>
        </p:txBody>
      </p:sp>
      <p:pic>
        <p:nvPicPr>
          <p:cNvPr id="261" name="Google Shape;261;p44"/>
          <p:cNvPicPr preferRelativeResize="0"/>
          <p:nvPr/>
        </p:nvPicPr>
        <p:blipFill>
          <a:blip r:embed="rId3">
            <a:alphaModFix/>
          </a:blip>
          <a:stretch>
            <a:fillRect/>
          </a:stretch>
        </p:blipFill>
        <p:spPr>
          <a:xfrm>
            <a:off x="975413" y="1017725"/>
            <a:ext cx="7193178"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Advance</a:t>
            </a:r>
            <a:endParaRPr/>
          </a:p>
        </p:txBody>
      </p:sp>
      <p:pic>
        <p:nvPicPr>
          <p:cNvPr id="267" name="Google Shape;267;p45"/>
          <p:cNvPicPr preferRelativeResize="0"/>
          <p:nvPr/>
        </p:nvPicPr>
        <p:blipFill>
          <a:blip r:embed="rId3">
            <a:alphaModFix/>
          </a:blip>
          <a:stretch>
            <a:fillRect/>
          </a:stretch>
        </p:blipFill>
        <p:spPr>
          <a:xfrm>
            <a:off x="281750" y="1200925"/>
            <a:ext cx="4290250" cy="3205499"/>
          </a:xfrm>
          <a:prstGeom prst="rect">
            <a:avLst/>
          </a:prstGeom>
          <a:noFill/>
          <a:ln>
            <a:noFill/>
          </a:ln>
        </p:spPr>
      </p:pic>
      <p:pic>
        <p:nvPicPr>
          <p:cNvPr id="268" name="Google Shape;268;p45"/>
          <p:cNvPicPr preferRelativeResize="0"/>
          <p:nvPr/>
        </p:nvPicPr>
        <p:blipFill>
          <a:blip r:embed="rId4">
            <a:alphaModFix/>
          </a:blip>
          <a:stretch>
            <a:fillRect/>
          </a:stretch>
        </p:blipFill>
        <p:spPr>
          <a:xfrm>
            <a:off x="4715475" y="1054388"/>
            <a:ext cx="4267204" cy="34985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Advance</a:t>
            </a:r>
            <a:endParaRPr/>
          </a:p>
        </p:txBody>
      </p:sp>
      <p:pic>
        <p:nvPicPr>
          <p:cNvPr id="274" name="Google Shape;274;p46"/>
          <p:cNvPicPr preferRelativeResize="0"/>
          <p:nvPr/>
        </p:nvPicPr>
        <p:blipFill>
          <a:blip r:embed="rId3">
            <a:alphaModFix/>
          </a:blip>
          <a:stretch>
            <a:fillRect/>
          </a:stretch>
        </p:blipFill>
        <p:spPr>
          <a:xfrm>
            <a:off x="2646587" y="1116600"/>
            <a:ext cx="3850827"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JOINS</a:t>
            </a:r>
            <a:endParaRPr/>
          </a:p>
        </p:txBody>
      </p:sp>
      <p:pic>
        <p:nvPicPr>
          <p:cNvPr id="280" name="Google Shape;280;p47"/>
          <p:cNvPicPr preferRelativeResize="0"/>
          <p:nvPr/>
        </p:nvPicPr>
        <p:blipFill>
          <a:blip r:embed="rId3">
            <a:alphaModFix/>
          </a:blip>
          <a:stretch>
            <a:fillRect/>
          </a:stretch>
        </p:blipFill>
        <p:spPr>
          <a:xfrm>
            <a:off x="2580950" y="1089850"/>
            <a:ext cx="3982101" cy="3820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Agregations</a:t>
            </a:r>
            <a:endParaRPr/>
          </a:p>
        </p:txBody>
      </p:sp>
      <p:pic>
        <p:nvPicPr>
          <p:cNvPr id="286" name="Google Shape;286;p48"/>
          <p:cNvPicPr preferRelativeResize="0"/>
          <p:nvPr/>
        </p:nvPicPr>
        <p:blipFill>
          <a:blip r:embed="rId3">
            <a:alphaModFix/>
          </a:blip>
          <a:stretch>
            <a:fillRect/>
          </a:stretch>
        </p:blipFill>
        <p:spPr>
          <a:xfrm>
            <a:off x="509225" y="1152275"/>
            <a:ext cx="2791925" cy="3820973"/>
          </a:xfrm>
          <a:prstGeom prst="rect">
            <a:avLst/>
          </a:prstGeom>
          <a:noFill/>
          <a:ln>
            <a:noFill/>
          </a:ln>
        </p:spPr>
      </p:pic>
      <p:pic>
        <p:nvPicPr>
          <p:cNvPr id="287" name="Google Shape;287;p48"/>
          <p:cNvPicPr preferRelativeResize="0"/>
          <p:nvPr/>
        </p:nvPicPr>
        <p:blipFill>
          <a:blip r:embed="rId4">
            <a:alphaModFix/>
          </a:blip>
          <a:stretch>
            <a:fillRect/>
          </a:stretch>
        </p:blipFill>
        <p:spPr>
          <a:xfrm>
            <a:off x="3846075" y="1152275"/>
            <a:ext cx="4785812"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Graphs</a:t>
            </a:r>
            <a:endParaRPr/>
          </a:p>
        </p:txBody>
      </p:sp>
      <p:pic>
        <p:nvPicPr>
          <p:cNvPr id="293" name="Google Shape;293;p49"/>
          <p:cNvPicPr preferRelativeResize="0"/>
          <p:nvPr/>
        </p:nvPicPr>
        <p:blipFill>
          <a:blip r:embed="rId3">
            <a:alphaModFix/>
          </a:blip>
          <a:stretch>
            <a:fillRect/>
          </a:stretch>
        </p:blipFill>
        <p:spPr>
          <a:xfrm>
            <a:off x="344500" y="1054150"/>
            <a:ext cx="8487812" cy="38209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Graphs</a:t>
            </a:r>
            <a:endParaRPr/>
          </a:p>
        </p:txBody>
      </p:sp>
      <p:pic>
        <p:nvPicPr>
          <p:cNvPr id="299" name="Google Shape;299;p50"/>
          <p:cNvPicPr preferRelativeResize="0"/>
          <p:nvPr/>
        </p:nvPicPr>
        <p:blipFill>
          <a:blip r:embed="rId3">
            <a:alphaModFix/>
          </a:blip>
          <a:stretch>
            <a:fillRect/>
          </a:stretch>
        </p:blipFill>
        <p:spPr>
          <a:xfrm>
            <a:off x="411100" y="1457363"/>
            <a:ext cx="4302874" cy="2228775"/>
          </a:xfrm>
          <a:prstGeom prst="rect">
            <a:avLst/>
          </a:prstGeom>
          <a:noFill/>
          <a:ln>
            <a:noFill/>
          </a:ln>
        </p:spPr>
      </p:pic>
      <p:pic>
        <p:nvPicPr>
          <p:cNvPr id="300" name="Google Shape;300;p50"/>
          <p:cNvPicPr preferRelativeResize="0"/>
          <p:nvPr/>
        </p:nvPicPr>
        <p:blipFill>
          <a:blip r:embed="rId4">
            <a:alphaModFix/>
          </a:blip>
          <a:stretch>
            <a:fillRect/>
          </a:stretch>
        </p:blipFill>
        <p:spPr>
          <a:xfrm>
            <a:off x="4713974" y="1152275"/>
            <a:ext cx="4125226" cy="294492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Graphs</a:t>
            </a:r>
            <a:endParaRPr/>
          </a:p>
        </p:txBody>
      </p:sp>
      <p:pic>
        <p:nvPicPr>
          <p:cNvPr id="306" name="Google Shape;306;p51"/>
          <p:cNvPicPr preferRelativeResize="0"/>
          <p:nvPr/>
        </p:nvPicPr>
        <p:blipFill>
          <a:blip r:embed="rId3">
            <a:alphaModFix/>
          </a:blip>
          <a:stretch>
            <a:fillRect/>
          </a:stretch>
        </p:blipFill>
        <p:spPr>
          <a:xfrm>
            <a:off x="2804050" y="1017725"/>
            <a:ext cx="3535909"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b="0" l="1493" r="1503" t="0"/>
          <a:stretch/>
        </p:blipFill>
        <p:spPr>
          <a:xfrm>
            <a:off x="2188700" y="429875"/>
            <a:ext cx="5176607" cy="43749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AQL - Graphs</a:t>
            </a:r>
            <a:endParaRPr/>
          </a:p>
        </p:txBody>
      </p:sp>
      <p:pic>
        <p:nvPicPr>
          <p:cNvPr id="312" name="Google Shape;312;p52"/>
          <p:cNvPicPr preferRelativeResize="0"/>
          <p:nvPr/>
        </p:nvPicPr>
        <p:blipFill>
          <a:blip r:embed="rId3">
            <a:alphaModFix/>
          </a:blip>
          <a:stretch>
            <a:fillRect/>
          </a:stretch>
        </p:blipFill>
        <p:spPr>
          <a:xfrm>
            <a:off x="2689200" y="1017725"/>
            <a:ext cx="3765599"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3"/>
          <p:cNvPicPr preferRelativeResize="0"/>
          <p:nvPr/>
        </p:nvPicPr>
        <p:blipFill>
          <a:blip r:embed="rId4">
            <a:alphaModFix/>
          </a:blip>
          <a:stretch>
            <a:fillRect/>
          </a:stretch>
        </p:blipFill>
        <p:spPr>
          <a:xfrm>
            <a:off x="2987813" y="987550"/>
            <a:ext cx="3168375" cy="3168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ArangoDB vs Other databases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755">
                <a:uFill>
                  <a:noFill/>
                </a:uFill>
                <a:hlinkClick r:id="rId3"/>
              </a:rPr>
              <a:t>ArangoDB vs MongoDB - What you can't do with MongoDB</a:t>
            </a:r>
            <a:endParaRPr sz="2755"/>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28" name="Google Shape;328;p55"/>
          <p:cNvSpPr txBox="1"/>
          <p:nvPr>
            <p:ph idx="1" type="body"/>
          </p:nvPr>
        </p:nvSpPr>
        <p:spPr>
          <a:xfrm>
            <a:off x="311700" y="1232675"/>
            <a:ext cx="3796800" cy="3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20"/>
              <a:t>Multi-model</a:t>
            </a:r>
            <a:r>
              <a:rPr lang="en-GB" sz="1120"/>
              <a:t>: MongoDB is a single-model document database. It does not support any other data models. </a:t>
            </a:r>
            <a:endParaRPr sz="1120"/>
          </a:p>
          <a:p>
            <a:pPr indent="0" lvl="0" marL="0" rtl="0" algn="l">
              <a:spcBef>
                <a:spcPts val="1200"/>
              </a:spcBef>
              <a:spcAft>
                <a:spcPts val="0"/>
              </a:spcAft>
              <a:buClr>
                <a:schemeClr val="dk1"/>
              </a:buClr>
              <a:buSzPts val="1100"/>
              <a:buFont typeface="Arial"/>
              <a:buNone/>
            </a:pPr>
            <a:r>
              <a:rPr b="1" lang="en-GB" sz="1120"/>
              <a:t>Joins</a:t>
            </a:r>
            <a:r>
              <a:rPr lang="en-GB" sz="1120"/>
              <a:t>: Using and scaling joins over different collections and instances is not supported by MongoDB (scalability depends on the use case).</a:t>
            </a:r>
            <a:endParaRPr sz="1120"/>
          </a:p>
          <a:p>
            <a:pPr indent="0" lvl="0" marL="0" rtl="0" algn="l">
              <a:spcBef>
                <a:spcPts val="1200"/>
              </a:spcBef>
              <a:spcAft>
                <a:spcPts val="0"/>
              </a:spcAft>
              <a:buClr>
                <a:schemeClr val="dk1"/>
              </a:buClr>
              <a:buSzPts val="1100"/>
              <a:buFont typeface="Arial"/>
              <a:buNone/>
            </a:pPr>
            <a:r>
              <a:rPr b="1" lang="en-GB" sz="1120"/>
              <a:t>Declarative Query Language</a:t>
            </a:r>
            <a:r>
              <a:rPr lang="en-GB" sz="1120"/>
              <a:t>: MongoDB uses JSON syntax for queries. It does not support a declarative query language. By contrast, ArangoDB developed its own SQL-like query language (AQL) for complex queries, allowing the combination of access patterns in a single query</a:t>
            </a:r>
            <a:endParaRPr sz="1120"/>
          </a:p>
          <a:p>
            <a:pPr indent="0" lvl="0" marL="0" rtl="0" algn="l">
              <a:spcBef>
                <a:spcPts val="1200"/>
              </a:spcBef>
              <a:spcAft>
                <a:spcPts val="1200"/>
              </a:spcAft>
              <a:buSzPts val="1100"/>
              <a:buNone/>
            </a:pPr>
            <a:r>
              <a:rPr b="1" lang="en-GB" sz="1120"/>
              <a:t>Complex Transactions</a:t>
            </a:r>
            <a:r>
              <a:rPr lang="en-GB" sz="1120"/>
              <a:t>: Use complex transactions to span multiple documents and collections, or to run aggregations. Complete Isolation in the cluster available</a:t>
            </a:r>
            <a:endParaRPr sz="1120"/>
          </a:p>
        </p:txBody>
      </p:sp>
      <p:pic>
        <p:nvPicPr>
          <p:cNvPr id="329" name="Google Shape;329;p55"/>
          <p:cNvPicPr preferRelativeResize="0"/>
          <p:nvPr/>
        </p:nvPicPr>
        <p:blipFill>
          <a:blip r:embed="rId4">
            <a:alphaModFix/>
          </a:blip>
          <a:stretch>
            <a:fillRect/>
          </a:stretch>
        </p:blipFill>
        <p:spPr>
          <a:xfrm>
            <a:off x="4260900" y="1375100"/>
            <a:ext cx="4730700" cy="308604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755">
                <a:uFill>
                  <a:noFill/>
                </a:uFill>
                <a:hlinkClick r:id="rId3"/>
              </a:rPr>
              <a:t>ArangoDB vs Neo4j - </a:t>
            </a:r>
            <a:r>
              <a:rPr lang="en-GB" sz="2755">
                <a:uFill>
                  <a:noFill/>
                </a:uFill>
                <a:hlinkClick r:id="rId4"/>
              </a:rPr>
              <a:t>What you can't do with Neo4j</a:t>
            </a:r>
            <a:endParaRPr sz="2755"/>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p56"/>
          <p:cNvSpPr txBox="1"/>
          <p:nvPr>
            <p:ph idx="1" type="body"/>
          </p:nvPr>
        </p:nvSpPr>
        <p:spPr>
          <a:xfrm>
            <a:off x="311700" y="1232675"/>
            <a:ext cx="3796800" cy="3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sz="1120"/>
              <a:t>Multi-model</a:t>
            </a:r>
            <a:r>
              <a:rPr lang="en-GB" sz="1120"/>
              <a:t>: </a:t>
            </a:r>
            <a:r>
              <a:rPr lang="en-GB" sz="1120"/>
              <a:t>Neo4j is a single-model graph database. It does not support any other data models.</a:t>
            </a:r>
            <a:endParaRPr sz="1120"/>
          </a:p>
          <a:p>
            <a:pPr indent="0" lvl="0" marL="0" rtl="0" algn="l">
              <a:spcBef>
                <a:spcPts val="1200"/>
              </a:spcBef>
              <a:spcAft>
                <a:spcPts val="0"/>
              </a:spcAft>
              <a:buSzPts val="1100"/>
              <a:buNone/>
            </a:pPr>
            <a:r>
              <a:rPr b="1" lang="en-GB" sz="1120"/>
              <a:t>Scalability: </a:t>
            </a:r>
            <a:r>
              <a:rPr lang="en-GB" sz="1120"/>
              <a:t>Scaling graph collections over many instances is technically a hard task. But with ArangoDB it is possible to minimize the network-hop problem and run queries highly efficient even against distributed graph data. Neo4j does not support this.</a:t>
            </a:r>
            <a:endParaRPr sz="1120"/>
          </a:p>
          <a:p>
            <a:pPr indent="0" lvl="0" marL="0" rtl="0" algn="l">
              <a:spcBef>
                <a:spcPts val="1200"/>
              </a:spcBef>
              <a:spcAft>
                <a:spcPts val="0"/>
              </a:spcAft>
              <a:buSzPts val="1100"/>
              <a:buNone/>
            </a:pPr>
            <a:r>
              <a:rPr b="1" lang="en-GB" sz="1120"/>
              <a:t>Performance: </a:t>
            </a:r>
            <a:r>
              <a:rPr lang="en-GB" sz="1120"/>
              <a:t>In ArangoDB you can use the same collection for a graph and for a document query without performance losses. ArangoDB showed competitive or even better performance.</a:t>
            </a:r>
            <a:endParaRPr sz="1120"/>
          </a:p>
          <a:p>
            <a:pPr indent="0" lvl="0" marL="0" rtl="0" algn="l">
              <a:spcBef>
                <a:spcPts val="1200"/>
              </a:spcBef>
              <a:spcAft>
                <a:spcPts val="1200"/>
              </a:spcAft>
              <a:buSzPts val="1100"/>
              <a:buNone/>
            </a:pPr>
            <a:r>
              <a:rPr b="1" lang="en-GB" sz="1120"/>
              <a:t>Operational costs: </a:t>
            </a:r>
            <a:r>
              <a:rPr lang="en-GB" sz="1120"/>
              <a:t>ArangoDB can be used for a broad range of use cases and reduces the number of storage products in your technology stack.</a:t>
            </a:r>
            <a:endParaRPr sz="1120"/>
          </a:p>
        </p:txBody>
      </p:sp>
      <p:pic>
        <p:nvPicPr>
          <p:cNvPr id="336" name="Google Shape;336;p56"/>
          <p:cNvPicPr preferRelativeResize="0"/>
          <p:nvPr/>
        </p:nvPicPr>
        <p:blipFill>
          <a:blip r:embed="rId5">
            <a:alphaModFix/>
          </a:blip>
          <a:stretch>
            <a:fillRect/>
          </a:stretch>
        </p:blipFill>
        <p:spPr>
          <a:xfrm>
            <a:off x="4260900" y="1375100"/>
            <a:ext cx="4730700" cy="308604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80">
                <a:uFill>
                  <a:noFill/>
                </a:uFill>
                <a:hlinkClick r:id="rId3"/>
              </a:rPr>
              <a:t>ArangoDB vs </a:t>
            </a:r>
            <a:r>
              <a:rPr lang="en-GB" sz="2400">
                <a:highlight>
                  <a:srgbClr val="FFFFFF"/>
                </a:highlight>
                <a:uFill>
                  <a:noFill/>
                </a:uFill>
                <a:hlinkClick r:id="rId4"/>
              </a:rPr>
              <a:t>Cassandra</a:t>
            </a:r>
            <a:r>
              <a:rPr lang="en-GB" sz="2180">
                <a:uFill>
                  <a:noFill/>
                </a:uFill>
                <a:hlinkClick r:id="rId5"/>
              </a:rPr>
              <a:t> - </a:t>
            </a:r>
            <a:r>
              <a:rPr lang="en-GB" sz="2400">
                <a:highlight>
                  <a:srgbClr val="FFFFFF"/>
                </a:highlight>
                <a:uFill>
                  <a:noFill/>
                </a:uFill>
                <a:hlinkClick r:id="rId6"/>
              </a:rPr>
              <a:t>What you can’t do with Cassandra</a:t>
            </a:r>
            <a:endParaRPr sz="2400">
              <a:highlight>
                <a:srgbClr val="FFFFFF"/>
              </a:highlight>
            </a:endParaRPr>
          </a:p>
          <a:p>
            <a:pPr indent="0" lvl="0" marL="0" rtl="0" algn="l">
              <a:spcBef>
                <a:spcPts val="0"/>
              </a:spcBef>
              <a:spcAft>
                <a:spcPts val="0"/>
              </a:spcAft>
              <a:buSzPts val="990"/>
              <a:buNone/>
            </a:pPr>
            <a:r>
              <a:t/>
            </a:r>
            <a:endParaRPr sz="2380"/>
          </a:p>
          <a:p>
            <a:pPr indent="0" lvl="0" marL="0" rtl="0" algn="l">
              <a:spcBef>
                <a:spcPts val="0"/>
              </a:spcBef>
              <a:spcAft>
                <a:spcPts val="0"/>
              </a:spcAft>
              <a:buSzPts val="990"/>
              <a:buNone/>
            </a:pPr>
            <a:r>
              <a:t/>
            </a:r>
            <a:endParaRPr sz="2420"/>
          </a:p>
          <a:p>
            <a:pPr indent="0" lvl="0" marL="0" rtl="0" algn="l">
              <a:spcBef>
                <a:spcPts val="0"/>
              </a:spcBef>
              <a:spcAft>
                <a:spcPts val="0"/>
              </a:spcAft>
              <a:buSzPts val="990"/>
              <a:buNone/>
            </a:pPr>
            <a:r>
              <a:t/>
            </a:r>
            <a:endParaRPr sz="2420"/>
          </a:p>
        </p:txBody>
      </p:sp>
      <p:sp>
        <p:nvSpPr>
          <p:cNvPr id="342" name="Google Shape;342;p57"/>
          <p:cNvSpPr txBox="1"/>
          <p:nvPr>
            <p:ph idx="1" type="body"/>
          </p:nvPr>
        </p:nvSpPr>
        <p:spPr>
          <a:xfrm>
            <a:off x="311700" y="1232675"/>
            <a:ext cx="3796800" cy="3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sz="920"/>
              <a:t>Multi-model: </a:t>
            </a:r>
            <a:r>
              <a:rPr lang="en-GB" sz="920"/>
              <a:t>Cassandra is a partitioned row-store database. It does not support any other data model.</a:t>
            </a:r>
            <a:endParaRPr sz="920"/>
          </a:p>
          <a:p>
            <a:pPr indent="0" lvl="0" marL="0" rtl="0" algn="l">
              <a:spcBef>
                <a:spcPts val="1200"/>
              </a:spcBef>
              <a:spcAft>
                <a:spcPts val="0"/>
              </a:spcAft>
              <a:buSzPts val="1100"/>
              <a:buNone/>
            </a:pPr>
            <a:r>
              <a:rPr b="1" lang="en-GB" sz="920"/>
              <a:t>Unified Query Language: </a:t>
            </a:r>
            <a:r>
              <a:rPr lang="en-GB" sz="920"/>
              <a:t>ArangoDB Query Language (AQL) supports all three data models (k/v, document, graph) with their respective data access patterns (Projections, Joins, Traversals, more). In addition, querying special data types like text or geo-spatial is natively supported by AQL.</a:t>
            </a:r>
            <a:endParaRPr sz="920"/>
          </a:p>
          <a:p>
            <a:pPr indent="0" lvl="0" marL="0" rtl="0" algn="l">
              <a:spcBef>
                <a:spcPts val="1200"/>
              </a:spcBef>
              <a:spcAft>
                <a:spcPts val="0"/>
              </a:spcAft>
              <a:buSzPts val="1100"/>
              <a:buNone/>
            </a:pPr>
            <a:r>
              <a:rPr b="1" lang="en-GB" sz="920"/>
              <a:t>Joins: </a:t>
            </a:r>
            <a:r>
              <a:rPr lang="en-GB" sz="920"/>
              <a:t>Also various join operations are supported natively in AQL. ArangoDB even supports join operations at scale with the Satellite Collection feature. With Cassandra, these operations are not possible natively and have to be done client-side with all its security and performance impacts.</a:t>
            </a:r>
            <a:endParaRPr sz="920"/>
          </a:p>
          <a:p>
            <a:pPr indent="0" lvl="0" marL="0" rtl="0" algn="l">
              <a:spcBef>
                <a:spcPts val="1200"/>
              </a:spcBef>
              <a:spcAft>
                <a:spcPts val="0"/>
              </a:spcAft>
              <a:buSzPts val="1100"/>
              <a:buNone/>
            </a:pPr>
            <a:r>
              <a:rPr b="1" lang="en-GB" sz="920"/>
              <a:t>Complex Transactions</a:t>
            </a:r>
            <a:r>
              <a:rPr lang="en-GB" sz="920"/>
              <a:t>: Cassandra does not support ACID transactions.</a:t>
            </a:r>
            <a:endParaRPr sz="920"/>
          </a:p>
          <a:p>
            <a:pPr indent="0" lvl="0" marL="0" rtl="0" algn="l">
              <a:spcBef>
                <a:spcPts val="1200"/>
              </a:spcBef>
              <a:spcAft>
                <a:spcPts val="1200"/>
              </a:spcAft>
              <a:buSzPts val="1100"/>
              <a:buNone/>
            </a:pPr>
            <a:r>
              <a:rPr b="1" lang="en-GB" sz="920"/>
              <a:t>Lower TCO: </a:t>
            </a:r>
            <a:r>
              <a:rPr lang="en-GB" sz="920"/>
              <a:t>Knowing a multi-model database means applying the same knowledge to diverse use cases and lets developers move much faster.</a:t>
            </a:r>
            <a:endParaRPr sz="920"/>
          </a:p>
        </p:txBody>
      </p:sp>
      <p:pic>
        <p:nvPicPr>
          <p:cNvPr id="343" name="Google Shape;343;p57"/>
          <p:cNvPicPr preferRelativeResize="0"/>
          <p:nvPr/>
        </p:nvPicPr>
        <p:blipFill>
          <a:blip r:embed="rId7">
            <a:alphaModFix/>
          </a:blip>
          <a:stretch>
            <a:fillRect/>
          </a:stretch>
        </p:blipFill>
        <p:spPr>
          <a:xfrm>
            <a:off x="4260900" y="1375100"/>
            <a:ext cx="4730700" cy="30860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Benchmark of ArangoDB</a:t>
            </a:r>
            <a:endParaRPr/>
          </a:p>
        </p:txBody>
      </p:sp>
      <p:pic>
        <p:nvPicPr>
          <p:cNvPr id="349" name="Google Shape;349;p58"/>
          <p:cNvPicPr preferRelativeResize="0"/>
          <p:nvPr/>
        </p:nvPicPr>
        <p:blipFill>
          <a:blip r:embed="rId3">
            <a:alphaModFix/>
          </a:blip>
          <a:stretch>
            <a:fillRect/>
          </a:stretch>
        </p:blipFill>
        <p:spPr>
          <a:xfrm>
            <a:off x="3569275" y="1268175"/>
            <a:ext cx="5263026" cy="2881500"/>
          </a:xfrm>
          <a:prstGeom prst="rect">
            <a:avLst/>
          </a:prstGeom>
          <a:noFill/>
          <a:ln>
            <a:noFill/>
          </a:ln>
        </p:spPr>
      </p:pic>
      <p:sp>
        <p:nvSpPr>
          <p:cNvPr id="350" name="Google Shape;350;p58"/>
          <p:cNvSpPr txBox="1"/>
          <p:nvPr/>
        </p:nvSpPr>
        <p:spPr>
          <a:xfrm>
            <a:off x="311700" y="161745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Our complete benchmark series is open source. It investigates how databases perform in some of the most common operations, such as single read/writes, single write sync, aggregation, shortest paths, neighbors, neighbors with profiles, and memory usage.</a:t>
            </a:r>
            <a:endParaRPr>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Redis as multi-model database</a:t>
            </a:r>
            <a:endParaRPr/>
          </a:p>
        </p:txBody>
      </p:sp>
      <p:pic>
        <p:nvPicPr>
          <p:cNvPr id="356" name="Google Shape;356;p59"/>
          <p:cNvPicPr preferRelativeResize="0"/>
          <p:nvPr/>
        </p:nvPicPr>
        <p:blipFill>
          <a:blip r:embed="rId3">
            <a:alphaModFix/>
          </a:blip>
          <a:stretch>
            <a:fillRect/>
          </a:stretch>
        </p:blipFill>
        <p:spPr>
          <a:xfrm>
            <a:off x="1296875" y="1075250"/>
            <a:ext cx="6550242" cy="382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uFill>
                  <a:noFill/>
                </a:uFill>
                <a:hlinkClick r:id="rId3"/>
              </a:rPr>
              <a:t>When to use + Advantages</a:t>
            </a:r>
            <a:endParaRPr/>
          </a:p>
        </p:txBody>
      </p:sp>
      <p:sp>
        <p:nvSpPr>
          <p:cNvPr id="362" name="Google Shape;362;p6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78571"/>
              <a:buFont typeface="Arial"/>
              <a:buNone/>
            </a:pPr>
            <a:r>
              <a:rPr b="1" lang="en-GB"/>
              <a:t>Staying flexible in developing new ideas</a:t>
            </a:r>
            <a:endParaRPr b="1"/>
          </a:p>
          <a:p>
            <a:pPr indent="0" lvl="0" marL="0" rtl="0" algn="l">
              <a:spcBef>
                <a:spcPts val="1200"/>
              </a:spcBef>
              <a:spcAft>
                <a:spcPts val="0"/>
              </a:spcAft>
              <a:buClr>
                <a:schemeClr val="dk1"/>
              </a:buClr>
              <a:buSzPct val="78571"/>
              <a:buFont typeface="Arial"/>
              <a:buNone/>
            </a:pPr>
            <a:r>
              <a:rPr lang="en-GB"/>
              <a:t>In situations when developing a new product or service, you might not know all your requirements for at the outset. Changes in your product or the need for new features can lead to changes in your data model.With a multi-model database, you are able to easily react to those changes. You can apply your knowledge of one technology to several use cases and requirements.No need to learn a new technology or build a new tech-stack.</a:t>
            </a:r>
            <a:endParaRPr/>
          </a:p>
          <a:p>
            <a:pPr indent="0" lvl="0" marL="0" rtl="0" algn="l">
              <a:spcBef>
                <a:spcPts val="1200"/>
              </a:spcBef>
              <a:spcAft>
                <a:spcPts val="0"/>
              </a:spcAft>
              <a:buClr>
                <a:schemeClr val="dk1"/>
              </a:buClr>
              <a:buSzPct val="78571"/>
              <a:buFont typeface="Arial"/>
              <a:buNone/>
            </a:pPr>
            <a:r>
              <a:rPr b="1" lang="en-GB"/>
              <a:t>Developing software as a team</a:t>
            </a:r>
            <a:endParaRPr b="1"/>
          </a:p>
          <a:p>
            <a:pPr indent="0" lvl="0" marL="0" rtl="0" algn="l">
              <a:spcBef>
                <a:spcPts val="1200"/>
              </a:spcBef>
              <a:spcAft>
                <a:spcPts val="0"/>
              </a:spcAft>
              <a:buClr>
                <a:schemeClr val="dk1"/>
              </a:buClr>
              <a:buSzPct val="78571"/>
              <a:buFont typeface="Arial"/>
              <a:buNone/>
            </a:pPr>
            <a:r>
              <a:rPr lang="en-GB"/>
              <a:t>ArangoDB enables teams to cooperate across use cases. For instance, one team starts work on an application that requires a Document database. In the course of development, members of this team learns tips and tricks about the usage of ArangoDB. Another team begins work on a Graph database.Both teams can exchange their experience with ArangoDB and optimize their usage. This shortens the learning curve, deepens teamwork and reduces the time to get your solutions live.</a:t>
            </a:r>
            <a:endParaRPr/>
          </a:p>
          <a:p>
            <a:pPr indent="0" lvl="0" marL="0" rtl="0" algn="l">
              <a:spcBef>
                <a:spcPts val="1200"/>
              </a:spcBef>
              <a:spcAft>
                <a:spcPts val="0"/>
              </a:spcAft>
              <a:buClr>
                <a:schemeClr val="dk1"/>
              </a:buClr>
              <a:buSzPct val="78571"/>
              <a:buFont typeface="Arial"/>
              <a:buNone/>
            </a:pPr>
            <a:r>
              <a:rPr b="1" lang="en-GB"/>
              <a:t>Combining different data models in one query</a:t>
            </a:r>
            <a:endParaRPr b="1"/>
          </a:p>
          <a:p>
            <a:pPr indent="0" lvl="0" marL="0" rtl="0" algn="l">
              <a:spcBef>
                <a:spcPts val="1200"/>
              </a:spcBef>
              <a:spcAft>
                <a:spcPts val="1200"/>
              </a:spcAft>
              <a:buNone/>
            </a:pPr>
            <a:r>
              <a:rPr lang="en-GB"/>
              <a:t>No need to build two or three tech-stacks to support your application. These create risky connections between different single-model databases. Instead, ArangoDB is designed it easier to develop modular applications.</a:t>
            </a:r>
            <a:endParaRPr/>
          </a:p>
        </p:txBody>
      </p:sp>
      <p:sp>
        <p:nvSpPr>
          <p:cNvPr id="363" name="Google Shape;363;p60"/>
          <p:cNvSpPr txBox="1"/>
          <p:nvPr>
            <p:ph idx="2" type="body"/>
          </p:nvPr>
        </p:nvSpPr>
        <p:spPr>
          <a:xfrm>
            <a:off x="4703550" y="445025"/>
            <a:ext cx="4128900" cy="41238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b="1" lang="en-GB"/>
              <a:t>Consolidation</a:t>
            </a:r>
            <a:br>
              <a:rPr lang="en-GB"/>
            </a:br>
            <a:r>
              <a:rPr lang="en-GB"/>
              <a:t>As a native multi-model database, ArangoDB minimizes the components that you need to maintain, reducing the complexity of the technology stack for your application or usage.</a:t>
            </a:r>
            <a:endParaRPr/>
          </a:p>
          <a:p>
            <a:pPr indent="0" lvl="0" marL="0" rtl="0" algn="l">
              <a:spcBef>
                <a:spcPts val="1200"/>
              </a:spcBef>
              <a:spcAft>
                <a:spcPts val="0"/>
              </a:spcAft>
              <a:buNone/>
            </a:pPr>
            <a:r>
              <a:rPr b="1" lang="en-GB"/>
              <a:t>Simplified Performance Scaling</a:t>
            </a:r>
            <a:br>
              <a:rPr lang="en-GB"/>
            </a:br>
            <a:r>
              <a:rPr lang="en-GB"/>
              <a:t>ArangoDB scales both vertically and horizontally, and if your performance needs decrease, you can just as easily scale down your back-end system to save on hardware and operational requirements.</a:t>
            </a:r>
            <a:endParaRPr/>
          </a:p>
          <a:p>
            <a:pPr indent="0" lvl="0" marL="0" rtl="0" algn="l">
              <a:spcBef>
                <a:spcPts val="1200"/>
              </a:spcBef>
              <a:spcAft>
                <a:spcPts val="0"/>
              </a:spcAft>
              <a:buNone/>
            </a:pPr>
            <a:r>
              <a:rPr b="1" lang="en-GB"/>
              <a:t>Reduced Operational Complexity</a:t>
            </a:r>
            <a:br>
              <a:rPr lang="en-GB"/>
            </a:br>
            <a:r>
              <a:rPr lang="en-GB"/>
              <a:t>Polyglot Persistence is about choosing the right data model for the right job. A native multi-model database allows you to have polyglot data without the complexity, but with data consistency on a fault tolerant system. </a:t>
            </a:r>
            <a:endParaRPr/>
          </a:p>
          <a:p>
            <a:pPr indent="0" lvl="0" marL="0" rtl="0" algn="l">
              <a:spcBef>
                <a:spcPts val="1200"/>
              </a:spcBef>
              <a:spcAft>
                <a:spcPts val="0"/>
              </a:spcAft>
              <a:buNone/>
            </a:pPr>
            <a:r>
              <a:rPr b="1" lang="en-GB"/>
              <a:t>Strong Data Consistency</a:t>
            </a:r>
            <a:br>
              <a:rPr lang="en-GB"/>
            </a:br>
            <a:r>
              <a:rPr lang="en-GB"/>
              <a:t>With ArangoDB, a single back-end manages your different data models with support for ACID transactions. ArangoDB provides strong consistency on a single instance and atomic operations when operating in cluster mode.</a:t>
            </a:r>
            <a:endParaRPr/>
          </a:p>
          <a:p>
            <a:pPr indent="0" lvl="0" marL="0" rtl="0" algn="l">
              <a:spcBef>
                <a:spcPts val="1200"/>
              </a:spcBef>
              <a:spcAft>
                <a:spcPts val="0"/>
              </a:spcAft>
              <a:buNone/>
            </a:pPr>
            <a:r>
              <a:rPr b="1" lang="en-GB"/>
              <a:t>Fault Tolerance</a:t>
            </a:r>
            <a:br>
              <a:rPr lang="en-GB"/>
            </a:br>
            <a:r>
              <a:rPr lang="en-GB"/>
              <a:t>Deploying and maintaining such systems requires deep expertise of several different technologies and technology stacks. Moreover, bringing together multiple subsystems that were designed to run independently imposes significant engineering and operational costs.</a:t>
            </a:r>
            <a:endParaRPr/>
          </a:p>
          <a:p>
            <a:pPr indent="0" lvl="0" marL="0" rtl="0" algn="l">
              <a:spcBef>
                <a:spcPts val="1200"/>
              </a:spcBef>
              <a:spcAft>
                <a:spcPts val="0"/>
              </a:spcAft>
              <a:buNone/>
            </a:pPr>
            <a:r>
              <a:rPr b="1" lang="en-GB"/>
              <a:t>Lower Total Cost of Ownership</a:t>
            </a:r>
            <a:br>
              <a:rPr lang="en-GB"/>
            </a:br>
            <a:r>
              <a:rPr lang="en-GB"/>
              <a:t>Each database technology you use needs ongoing maintenance, patches, bug fixes and other modifications delivered by the vendor. Each new update has to be tested by a specialized team member and tested for their overall fit into the current system.</a:t>
            </a:r>
            <a:endParaRPr/>
          </a:p>
          <a:p>
            <a:pPr indent="0" lvl="0" marL="0" rtl="0" algn="l">
              <a:spcBef>
                <a:spcPts val="1200"/>
              </a:spcBef>
              <a:spcAft>
                <a:spcPts val="1200"/>
              </a:spcAft>
              <a:buNone/>
            </a:pPr>
            <a:r>
              <a:rPr b="1" lang="en-GB"/>
              <a:t>Transactions</a:t>
            </a:r>
            <a:br>
              <a:rPr lang="en-GB"/>
            </a:br>
            <a:r>
              <a:rPr lang="en-GB"/>
              <a:t>It is a real challenge to provide transactional guarantees across multiple machines and few NoSQL database provide these guarantees. As a native multi-model database, ArangoDB requires transactions to ensure data consistency.  ArangoDB provides strong consistency on single instances and atomic single document operations when running in cluster mode.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Opcja dla leniwych - </a:t>
            </a:r>
            <a:r>
              <a:rPr lang="en-GB" u="sng">
                <a:hlinkClick r:id="rId3"/>
              </a:rPr>
              <a:t>ArangoDB Oasis</a:t>
            </a:r>
            <a:r>
              <a:rPr lang="en-GB"/>
              <a:t> (Cloud)</a:t>
            </a:r>
            <a:endParaRPr/>
          </a:p>
        </p:txBody>
      </p:sp>
      <p:sp>
        <p:nvSpPr>
          <p:cNvPr id="369" name="Google Shape;369;p6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b="1" lang="en-GB" sz="2316"/>
              <a:t>Key </a:t>
            </a:r>
            <a:r>
              <a:rPr b="1" lang="en-GB" sz="2316"/>
              <a:t>features</a:t>
            </a:r>
            <a:endParaRPr b="1" sz="2316"/>
          </a:p>
          <a:p>
            <a:pPr indent="0" lvl="0" marL="0" rtl="0" algn="l">
              <a:spcBef>
                <a:spcPts val="1200"/>
              </a:spcBef>
              <a:spcAft>
                <a:spcPts val="0"/>
              </a:spcAft>
              <a:buNone/>
            </a:pPr>
            <a:r>
              <a:rPr lang="en-GB"/>
              <a:t>- </a:t>
            </a:r>
            <a:r>
              <a:rPr b="1" lang="en-GB"/>
              <a:t>Fully managed</a:t>
            </a:r>
            <a:r>
              <a:rPr lang="en-GB"/>
              <a:t> (Graph database, Document store, Search engine, Native multi-model)</a:t>
            </a:r>
            <a:endParaRPr/>
          </a:p>
          <a:p>
            <a:pPr indent="0" lvl="0" marL="0" rtl="0" algn="l">
              <a:spcBef>
                <a:spcPts val="1200"/>
              </a:spcBef>
              <a:spcAft>
                <a:spcPts val="0"/>
              </a:spcAft>
              <a:buNone/>
            </a:pPr>
            <a:r>
              <a:rPr lang="en-GB"/>
              <a:t>- </a:t>
            </a:r>
            <a:r>
              <a:rPr b="1" lang="en-GB"/>
              <a:t>Highly Secure</a:t>
            </a:r>
            <a:r>
              <a:rPr lang="en-GB"/>
              <a:t> (Access Control Policies, Always-on Encryption, IP Allowlisting, Snapshot Backups)</a:t>
            </a:r>
            <a:endParaRPr/>
          </a:p>
          <a:p>
            <a:pPr indent="0" lvl="0" marL="0" rtl="0" algn="l">
              <a:spcBef>
                <a:spcPts val="1200"/>
              </a:spcBef>
              <a:spcAft>
                <a:spcPts val="0"/>
              </a:spcAft>
              <a:buNone/>
            </a:pPr>
            <a:r>
              <a:rPr lang="en-GB"/>
              <a:t>- </a:t>
            </a:r>
            <a:r>
              <a:rPr b="1" lang="en-GB"/>
              <a:t>Elastic Scale</a:t>
            </a:r>
            <a:r>
              <a:rPr lang="en-GB"/>
              <a:t> (OneShard Clusters, Sharded Clusters, Multi-Tenant Ready, Organized Teamwork)</a:t>
            </a:r>
            <a:endParaRPr/>
          </a:p>
          <a:p>
            <a:pPr indent="0" lvl="0" marL="0" rtl="0" algn="l">
              <a:spcBef>
                <a:spcPts val="1200"/>
              </a:spcBef>
              <a:spcAft>
                <a:spcPts val="0"/>
              </a:spcAft>
              <a:buNone/>
            </a:pPr>
            <a:r>
              <a:rPr lang="en-GB"/>
              <a:t>- </a:t>
            </a:r>
            <a:r>
              <a:rPr b="1" lang="en-GB"/>
              <a:t>Oasis-as-code</a:t>
            </a:r>
            <a:r>
              <a:rPr lang="en-GB"/>
              <a:t> (Continuous integration, Automatic scaling, Oasisctl, Terraform)</a:t>
            </a:r>
            <a:endParaRPr/>
          </a:p>
          <a:p>
            <a:pPr indent="0" lvl="0" marL="0" rtl="0" algn="l">
              <a:spcBef>
                <a:spcPts val="1200"/>
              </a:spcBef>
              <a:spcAft>
                <a:spcPts val="1200"/>
              </a:spcAft>
              <a:buNone/>
            </a:pPr>
            <a:r>
              <a:rPr lang="en-GB"/>
              <a:t>- </a:t>
            </a:r>
            <a:r>
              <a:rPr b="1" lang="en-GB"/>
              <a:t>Expert Support</a:t>
            </a:r>
            <a:endParaRPr b="1"/>
          </a:p>
        </p:txBody>
      </p:sp>
      <p:pic>
        <p:nvPicPr>
          <p:cNvPr id="370" name="Google Shape;370;p61"/>
          <p:cNvPicPr preferRelativeResize="0"/>
          <p:nvPr/>
        </p:nvPicPr>
        <p:blipFill>
          <a:blip r:embed="rId4">
            <a:alphaModFix/>
          </a:blip>
          <a:stretch>
            <a:fillRect/>
          </a:stretch>
        </p:blipFill>
        <p:spPr>
          <a:xfrm>
            <a:off x="4715475" y="1494763"/>
            <a:ext cx="4267200" cy="21539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2397188" y="304800"/>
            <a:ext cx="4349634" cy="48387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hlink"/>
                </a:solidFill>
                <a:hlinkClick r:id="rId3"/>
              </a:rPr>
              <a:t>ArangoDB Documentation</a:t>
            </a:r>
            <a:endParaRPr/>
          </a:p>
          <a:p>
            <a:pPr indent="0" lvl="0" marL="0" rtl="0" algn="l">
              <a:spcBef>
                <a:spcPts val="1200"/>
              </a:spcBef>
              <a:spcAft>
                <a:spcPts val="0"/>
              </a:spcAft>
              <a:buNone/>
            </a:pPr>
            <a:r>
              <a:rPr lang="en-GB" u="sng">
                <a:solidFill>
                  <a:schemeClr val="accent5"/>
                </a:solidFill>
                <a:hlinkClick r:id="rId4">
                  <a:extLst>
                    <a:ext uri="{A12FA001-AC4F-418D-AE19-62706E023703}">
                      <ahyp:hlinkClr val="tx"/>
                    </a:ext>
                  </a:extLst>
                </a:hlinkClick>
              </a:rPr>
              <a:t>SQL / AQL - Comparison</a:t>
            </a:r>
            <a:endParaRPr/>
          </a:p>
          <a:p>
            <a:pPr indent="0" lvl="0" marL="0" rtl="0" algn="l">
              <a:spcBef>
                <a:spcPts val="1200"/>
              </a:spcBef>
              <a:spcAft>
                <a:spcPts val="0"/>
              </a:spcAft>
              <a:buNone/>
            </a:pPr>
            <a:r>
              <a:rPr lang="en-GB" u="sng">
                <a:solidFill>
                  <a:schemeClr val="accent5"/>
                </a:solidFill>
                <a:hlinkClick r:id="rId5">
                  <a:extLst>
                    <a:ext uri="{A12FA001-AC4F-418D-AE19-62706E023703}">
                      <ahyp:hlinkClr val="tx"/>
                    </a:ext>
                  </a:extLst>
                </a:hlinkClick>
              </a:rPr>
              <a:t>Drivers</a:t>
            </a:r>
            <a:r>
              <a:rPr lang="en-GB"/>
              <a:t> (Java, GO, C#, itd.)</a:t>
            </a:r>
            <a:endParaRPr/>
          </a:p>
          <a:p>
            <a:pPr indent="0" lvl="0" marL="0" rtl="0" algn="l">
              <a:spcBef>
                <a:spcPts val="1200"/>
              </a:spcBef>
              <a:spcAft>
                <a:spcPts val="0"/>
              </a:spcAft>
              <a:buNone/>
            </a:pPr>
            <a:r>
              <a:rPr lang="en-GB" u="sng">
                <a:solidFill>
                  <a:schemeClr val="accent5"/>
                </a:solidFill>
                <a:hlinkClick r:id="rId6">
                  <a:extLst>
                    <a:ext uri="{A12FA001-AC4F-418D-AE19-62706E023703}">
                      <ahyp:hlinkClr val="tx"/>
                    </a:ext>
                  </a:extLst>
                </a:hlinkClick>
              </a:rPr>
              <a:t>Python Driver for ArangoDB</a:t>
            </a:r>
            <a:endParaRPr/>
          </a:p>
          <a:p>
            <a:pPr indent="0" lvl="0" marL="0" rtl="0" algn="l">
              <a:spcBef>
                <a:spcPts val="1200"/>
              </a:spcBef>
              <a:spcAft>
                <a:spcPts val="1200"/>
              </a:spcAft>
              <a:buNone/>
            </a:pPr>
            <a:r>
              <a:rPr lang="en-GB" u="sng">
                <a:solidFill>
                  <a:schemeClr val="accent5"/>
                </a:solidFill>
                <a:hlinkClick r:id="rId7">
                  <a:extLst>
                    <a:ext uri="{A12FA001-AC4F-418D-AE19-62706E023703}">
                      <ahyp:hlinkClr val="tx"/>
                    </a:ext>
                  </a:extLst>
                </a:hlinkClick>
              </a:rPr>
              <a:t>The ArangoDB Operator for Kubernetes – Stateful Cluster Deployments in 5min</a:t>
            </a:r>
            <a:endParaRPr/>
          </a:p>
        </p:txBody>
      </p:sp>
      <p:sp>
        <p:nvSpPr>
          <p:cNvPr id="376" name="Google Shape;37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Przydatne linki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Podsumowanie</a:t>
            </a:r>
            <a:endParaRPr/>
          </a:p>
        </p:txBody>
      </p:sp>
      <p:pic>
        <p:nvPicPr>
          <p:cNvPr id="382" name="Google Shape;382;p63"/>
          <p:cNvPicPr preferRelativeResize="0"/>
          <p:nvPr/>
        </p:nvPicPr>
        <p:blipFill>
          <a:blip r:embed="rId4">
            <a:alphaModFix/>
          </a:blip>
          <a:stretch>
            <a:fillRect/>
          </a:stretch>
        </p:blipFill>
        <p:spPr>
          <a:xfrm>
            <a:off x="3133875" y="2992650"/>
            <a:ext cx="2769075" cy="1846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4"/>
          <p:cNvSpPr txBox="1"/>
          <p:nvPr>
            <p:ph type="ctrTitle"/>
          </p:nvPr>
        </p:nvSpPr>
        <p:spPr>
          <a:xfrm>
            <a:off x="311700" y="1930650"/>
            <a:ext cx="8520600" cy="128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500"/>
              <a:t>Jak jesteś od wszystkiego to jesteś do niczego</a:t>
            </a:r>
            <a:endParaRPr sz="3500"/>
          </a:p>
        </p:txBody>
      </p:sp>
      <p:sp>
        <p:nvSpPr>
          <p:cNvPr id="388" name="Google Shape;388;p64"/>
          <p:cNvSpPr txBox="1"/>
          <p:nvPr>
            <p:ph idx="1" type="subTitle"/>
          </p:nvPr>
        </p:nvSpPr>
        <p:spPr>
          <a:xfrm>
            <a:off x="258225" y="349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Ale czy czegoś wam to nie przypomina???</a:t>
            </a:r>
            <a:endParaRPr/>
          </a:p>
        </p:txBody>
      </p:sp>
      <p:pic>
        <p:nvPicPr>
          <p:cNvPr id="389" name="Google Shape;389;p64"/>
          <p:cNvPicPr preferRelativeResize="0"/>
          <p:nvPr/>
        </p:nvPicPr>
        <p:blipFill>
          <a:blip r:embed="rId3">
            <a:alphaModFix amt="16000"/>
          </a:blip>
          <a:stretch>
            <a:fillRect/>
          </a:stretch>
        </p:blipFill>
        <p:spPr>
          <a:xfrm>
            <a:off x="2852540" y="682063"/>
            <a:ext cx="3779348" cy="3779374"/>
          </a:xfrm>
          <a:prstGeom prst="rect">
            <a:avLst/>
          </a:prstGeom>
          <a:noFill/>
          <a:ln>
            <a:noFill/>
          </a:ln>
        </p:spPr>
      </p:pic>
      <p:sp>
        <p:nvSpPr>
          <p:cNvPr id="390" name="Google Shape;390;p64"/>
          <p:cNvSpPr txBox="1"/>
          <p:nvPr>
            <p:ph idx="1" type="subTitle"/>
          </p:nvPr>
        </p:nvSpPr>
        <p:spPr>
          <a:xfrm>
            <a:off x="481925" y="901075"/>
            <a:ext cx="8520600" cy="62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Niektórzy mówią</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ctrTitle"/>
          </p:nvPr>
        </p:nvSpPr>
        <p:spPr>
          <a:xfrm>
            <a:off x="311700" y="633400"/>
            <a:ext cx="8520600" cy="888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Dziękuje za uwagę</a:t>
            </a:r>
            <a:endParaRPr/>
          </a:p>
        </p:txBody>
      </p:sp>
      <p:pic>
        <p:nvPicPr>
          <p:cNvPr id="396" name="Google Shape;396;p65"/>
          <p:cNvPicPr preferRelativeResize="0"/>
          <p:nvPr/>
        </p:nvPicPr>
        <p:blipFill>
          <a:blip r:embed="rId3">
            <a:alphaModFix/>
          </a:blip>
          <a:stretch>
            <a:fillRect/>
          </a:stretch>
        </p:blipFill>
        <p:spPr>
          <a:xfrm>
            <a:off x="1837375" y="1762250"/>
            <a:ext cx="5469244" cy="307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2397188" y="152400"/>
            <a:ext cx="4349634"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2397188" y="152400"/>
            <a:ext cx="4349634"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2397188" y="152400"/>
            <a:ext cx="4349634"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teraz weź to postaw i utrzymuj</a:t>
            </a:r>
            <a:endParaRPr/>
          </a:p>
        </p:txBody>
      </p:sp>
      <p:pic>
        <p:nvPicPr>
          <p:cNvPr id="97" name="Google Shape;97;p21"/>
          <p:cNvPicPr preferRelativeResize="0"/>
          <p:nvPr/>
        </p:nvPicPr>
        <p:blipFill>
          <a:blip r:embed="rId3">
            <a:alphaModFix/>
          </a:blip>
          <a:stretch>
            <a:fillRect/>
          </a:stretch>
        </p:blipFill>
        <p:spPr>
          <a:xfrm>
            <a:off x="188025" y="1116650"/>
            <a:ext cx="2120224" cy="1791874"/>
          </a:xfrm>
          <a:prstGeom prst="rect">
            <a:avLst/>
          </a:prstGeom>
          <a:noFill/>
          <a:ln>
            <a:noFill/>
          </a:ln>
        </p:spPr>
      </p:pic>
      <p:pic>
        <p:nvPicPr>
          <p:cNvPr id="98" name="Google Shape;98;p21"/>
          <p:cNvPicPr preferRelativeResize="0"/>
          <p:nvPr/>
        </p:nvPicPr>
        <p:blipFill>
          <a:blip r:embed="rId4">
            <a:alphaModFix/>
          </a:blip>
          <a:stretch>
            <a:fillRect/>
          </a:stretch>
        </p:blipFill>
        <p:spPr>
          <a:xfrm>
            <a:off x="2403213" y="1116650"/>
            <a:ext cx="2975826" cy="2439650"/>
          </a:xfrm>
          <a:prstGeom prst="rect">
            <a:avLst/>
          </a:prstGeom>
          <a:noFill/>
          <a:ln>
            <a:noFill/>
          </a:ln>
        </p:spPr>
      </p:pic>
      <p:pic>
        <p:nvPicPr>
          <p:cNvPr id="99" name="Google Shape;99;p21"/>
          <p:cNvPicPr preferRelativeResize="0"/>
          <p:nvPr/>
        </p:nvPicPr>
        <p:blipFill>
          <a:blip r:embed="rId5">
            <a:alphaModFix/>
          </a:blip>
          <a:stretch>
            <a:fillRect/>
          </a:stretch>
        </p:blipFill>
        <p:spPr>
          <a:xfrm>
            <a:off x="39575" y="2454600"/>
            <a:ext cx="2417127" cy="2688901"/>
          </a:xfrm>
          <a:prstGeom prst="rect">
            <a:avLst/>
          </a:prstGeom>
          <a:noFill/>
          <a:ln>
            <a:noFill/>
          </a:ln>
        </p:spPr>
      </p:pic>
      <p:pic>
        <p:nvPicPr>
          <p:cNvPr id="100" name="Google Shape;100;p21"/>
          <p:cNvPicPr preferRelativeResize="0"/>
          <p:nvPr/>
        </p:nvPicPr>
        <p:blipFill>
          <a:blip r:embed="rId6">
            <a:alphaModFix/>
          </a:blip>
          <a:stretch>
            <a:fillRect/>
          </a:stretch>
        </p:blipFill>
        <p:spPr>
          <a:xfrm>
            <a:off x="5078123" y="44563"/>
            <a:ext cx="2417127" cy="2688922"/>
          </a:xfrm>
          <a:prstGeom prst="rect">
            <a:avLst/>
          </a:prstGeom>
          <a:noFill/>
          <a:ln>
            <a:noFill/>
          </a:ln>
        </p:spPr>
      </p:pic>
      <p:pic>
        <p:nvPicPr>
          <p:cNvPr id="101" name="Google Shape;101;p21"/>
          <p:cNvPicPr preferRelativeResize="0"/>
          <p:nvPr/>
        </p:nvPicPr>
        <p:blipFill>
          <a:blip r:embed="rId7">
            <a:alphaModFix/>
          </a:blip>
          <a:stretch>
            <a:fillRect/>
          </a:stretch>
        </p:blipFill>
        <p:spPr>
          <a:xfrm>
            <a:off x="4809549" y="2938600"/>
            <a:ext cx="1982025" cy="2204902"/>
          </a:xfrm>
          <a:prstGeom prst="rect">
            <a:avLst/>
          </a:prstGeom>
          <a:noFill/>
          <a:ln>
            <a:noFill/>
          </a:ln>
        </p:spPr>
      </p:pic>
      <p:pic>
        <p:nvPicPr>
          <p:cNvPr id="102" name="Google Shape;102;p21"/>
          <p:cNvPicPr preferRelativeResize="0"/>
          <p:nvPr/>
        </p:nvPicPr>
        <p:blipFill>
          <a:blip r:embed="rId8">
            <a:alphaModFix/>
          </a:blip>
          <a:stretch>
            <a:fillRect/>
          </a:stretch>
        </p:blipFill>
        <p:spPr>
          <a:xfrm>
            <a:off x="6891049" y="2637200"/>
            <a:ext cx="2252951" cy="2506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